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4" r:id="rId3"/>
    <p:sldId id="257" r:id="rId4"/>
    <p:sldId id="285" r:id="rId5"/>
    <p:sldId id="286" r:id="rId6"/>
    <p:sldId id="287" r:id="rId7"/>
    <p:sldId id="292" r:id="rId8"/>
    <p:sldId id="294" r:id="rId9"/>
    <p:sldId id="295" r:id="rId10"/>
    <p:sldId id="296" r:id="rId11"/>
    <p:sldId id="293" r:id="rId12"/>
    <p:sldId id="297" r:id="rId13"/>
    <p:sldId id="288" r:id="rId14"/>
    <p:sldId id="298" r:id="rId15"/>
    <p:sldId id="302" r:id="rId16"/>
    <p:sldId id="289" r:id="rId17"/>
    <p:sldId id="299" r:id="rId18"/>
    <p:sldId id="303" r:id="rId19"/>
    <p:sldId id="290" r:id="rId20"/>
    <p:sldId id="300" r:id="rId21"/>
    <p:sldId id="304" r:id="rId22"/>
    <p:sldId id="291" r:id="rId23"/>
    <p:sldId id="301" r:id="rId24"/>
    <p:sldId id="308" r:id="rId25"/>
    <p:sldId id="307" r:id="rId26"/>
    <p:sldId id="310" r:id="rId27"/>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CC3399"/>
    <a:srgbClr val="E3E1E2"/>
    <a:srgbClr val="B40080"/>
    <a:srgbClr val="A5739A"/>
    <a:srgbClr val="A78BA0"/>
    <a:srgbClr val="B49EAD"/>
    <a:srgbClr val="BB97AF"/>
    <a:srgbClr val="A6549A"/>
    <a:srgbClr val="E5D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vetel slog 1 – poudarek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6" autoAdjust="0"/>
  </p:normalViewPr>
  <p:slideViewPr>
    <p:cSldViewPr>
      <p:cViewPr varScale="1">
        <p:scale>
          <a:sx n="97" d="100"/>
          <a:sy n="97" d="100"/>
        </p:scale>
        <p:origin x="96" y="125"/>
      </p:cViewPr>
      <p:guideLst/>
    </p:cSldViewPr>
  </p:slideViewPr>
  <p:notesTextViewPr>
    <p:cViewPr>
      <p:scale>
        <a:sx n="3" d="2"/>
        <a:sy n="3" d="2"/>
      </p:scale>
      <p:origin x="0" y="0"/>
    </p:cViewPr>
  </p:notesTextViewPr>
  <p:notesViewPr>
    <p:cSldViewPr showGuides="1">
      <p:cViewPr varScale="1">
        <p:scale>
          <a:sx n="87" d="100"/>
          <a:sy n="87" d="100"/>
        </p:scale>
        <p:origin x="28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acer\Acer\Acer-Delo\07_Studije\CPS\2024_OCPS\&#268;rnomelj\D_Analiza%20obstoje&#269;ega%20stanja\D3_podatki%20za%20analizo%20stanja\kordonsko_&#353;tetje\Preglednica_1_&#268;rnomelj.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s-acer\Acer\Acer-Delo\07_Studije\CPS\2024_OCPS\&#268;rnomelj\D_Analiza%20obstoje&#269;ega%20stanja\D3_podatki%20za%20analizo%20stanja\kordonsko_&#353;tetje\Preglednica_1_&#268;rnomelj.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s-acer\Acer\Acer-Delo\07_Studije\CPS\2024_OCPS\&#268;rnomelj\D_Analiza%20obstoje&#269;ega%20stanja\D3_podatki%20za%20analizo%20stanja\ankete_osnovne_&#353;ole\Rezultati_ankete_v_O&#352;.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s-acer\Acer\Acer-Delo\07_Studije\CPS\2024_OCPS\&#268;rnomelj\D_Analiza%20obstoje&#269;ega%20stanja\D3_podatki%20za%20analizo%20stanja\kordonsko_&#353;tetje\Preglednica_1_&#268;rnomelj.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s-acer\Acer\Acer-Delo\07_Studije\CPS\2024_OCPS\&#268;rnomelj\D_Analiza%20obstoje&#269;ega%20stanja\D3_podatki%20za%20analizo%20stanja\kordonsko_&#353;tetje\Preglednica_1_&#268;rnomelj.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s-acer\Acer\Acer-Delo\07_Studije\CPS\2024_OCPS\&#268;rnomelj\D_Analiza%20obstoje&#269;ega%20stanja\D3_podatki%20za%20analizo%20stanja\ankete_potovalne%20navade%20zaposlenih\potovalne_navade_zaposlenih_analiza.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s-acer\Acer\Acer-Delo\07_Studije\CPS\2024_OCPS\&#268;rnomelj\D_Analiza%20obstoje&#269;ega%20stanja\D3_podatki%20za%20analizo%20stanja\ankete_potovalne%20navade%20zaposlenih\potovalne_navade_zaposlenih_analiza.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s-acer\Acer\Acer-Delo\07_Studije\CPS\2024_OCPS\&#268;rnomelj\D_Analiza%20obstoje&#269;ega%20stanja\D3_podatki%20za%20analizo%20stanja\ankete_osnovne_&#353;ole\Rezultati_ankete_v_O&#352;.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file:///\\s-acer\Acer\Acer-Delo\07_Studije\CPS\2024_OCPS\&#268;rnomelj\D_Analiza%20obstoje&#269;ega%20stanja\D3_podatki%20za%20analizo%20stanja\ankete_potovalne%20navade%20zaposlenih\potovalne_navade_zaposlenih_analiza.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s-acer\Acer\Acer-Delo\07_Studije\CPS\2024_OCPS\&#268;rnomelj\D_Analiza%20obstoje&#269;ega%20stanja\D3_podatki%20za%20analizo%20stanja\ankete_potovalne%20navade%20zaposlenih\potovalne_navade_zaposlenih_analiza.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s-acer\Acer\Acer-Delo\07_Studije\CPS\2024_OCPS\&#268;rnomelj\D_Analiza%20obstoje&#269;ega%20stanja\D3_podatki%20za%20analizo%20stanja\ankete_osnovne_&#353;ole\Rezultati_ankete_v_O&#35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l-SI"/>
        </a:p>
      </c:txPr>
    </c:title>
    <c:autoTitleDeleted val="0"/>
    <c:plotArea>
      <c:layout/>
      <c:pieChart>
        <c:varyColors val="1"/>
        <c:ser>
          <c:idx val="0"/>
          <c:order val="0"/>
          <c:tx>
            <c:strRef>
              <c:f>List1!$B$1</c:f>
              <c:strCache>
                <c:ptCount val="1"/>
                <c:pt idx="0">
                  <c:v>Potovalne navade 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27-4231-98E9-0E909D7B9E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27-4231-98E9-0E909D7B9E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727-4231-98E9-0E909D7B9E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727-4231-98E9-0E909D7B9E1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727-4231-98E9-0E909D7B9E1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l-SI"/>
              </a:p>
            </c:txPr>
            <c:showLegendKey val="0"/>
            <c:showVal val="1"/>
            <c:showCatName val="0"/>
            <c:showSerName val="0"/>
            <c:showPercent val="0"/>
            <c:showBubbleSize val="0"/>
            <c:showLeaderLines val="1"/>
            <c:leaderLines>
              <c:spPr>
                <a:ln w="9525" cap="flat" cmpd="sng" algn="ctr">
                  <a:solidFill>
                    <a:schemeClr val="bg1"/>
                  </a:solidFill>
                  <a:round/>
                </a:ln>
                <a:effectLst/>
              </c:spPr>
            </c:leaderLines>
            <c:extLst>
              <c:ext xmlns:c15="http://schemas.microsoft.com/office/drawing/2012/chart" uri="{CE6537A1-D6FC-4f65-9D91-7224C49458BB}"/>
            </c:extLst>
          </c:dLbls>
          <c:cat>
            <c:strRef>
              <c:f>List1!$A$2:$A$6</c:f>
              <c:strCache>
                <c:ptCount val="5"/>
                <c:pt idx="0">
                  <c:v>uporaba avtomobila skoraj vsak dan</c:v>
                </c:pt>
                <c:pt idx="1">
                  <c:v>uporaba avtomobila kot sopotnik skoraj vsak dan</c:v>
                </c:pt>
                <c:pt idx="2">
                  <c:v>uporaba kolesa skoraj vsak dan</c:v>
                </c:pt>
                <c:pt idx="3">
                  <c:v>uporaba JPP skoraj vsak dan</c:v>
                </c:pt>
                <c:pt idx="4">
                  <c:v>pešačenje skoraj vsak dan</c:v>
                </c:pt>
              </c:strCache>
            </c:strRef>
          </c:cat>
          <c:val>
            <c:numRef>
              <c:f>List1!$B$2:$B$6</c:f>
              <c:numCache>
                <c:formatCode>0%</c:formatCode>
                <c:ptCount val="5"/>
                <c:pt idx="0">
                  <c:v>0.73</c:v>
                </c:pt>
                <c:pt idx="1">
                  <c:v>0.14000000000000001</c:v>
                </c:pt>
                <c:pt idx="2">
                  <c:v>0.05</c:v>
                </c:pt>
                <c:pt idx="3">
                  <c:v>0.02</c:v>
                </c:pt>
                <c:pt idx="4">
                  <c:v>0.48</c:v>
                </c:pt>
              </c:numCache>
            </c:numRef>
          </c:val>
          <c:extLst>
            <c:ext xmlns:c16="http://schemas.microsoft.com/office/drawing/2014/chart" uri="{C3380CC4-5D6E-409C-BE32-E72D297353CC}">
              <c16:uniqueId val="{0000000A-D727-4231-98E9-0E909D7B9E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99-48FC-BDDA-865709559E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99-48FC-BDDA-865709559E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99-48FC-BDDA-865709559E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099-48FC-BDDA-865709559E7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099-48FC-BDDA-865709559E7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099-48FC-BDDA-865709559E7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099-48FC-BDDA-865709559E7B}"/>
              </c:ext>
            </c:extLst>
          </c:dPt>
          <c:dPt>
            <c:idx val="7"/>
            <c:bubble3D val="0"/>
            <c:spPr>
              <a:solidFill>
                <a:srgbClr val="FF00FF"/>
              </a:solidFill>
              <a:ln w="19050">
                <a:solidFill>
                  <a:schemeClr val="lt1"/>
                </a:solidFill>
              </a:ln>
              <a:effectLst/>
            </c:spPr>
            <c:extLst>
              <c:ext xmlns:c16="http://schemas.microsoft.com/office/drawing/2014/chart" uri="{C3380CC4-5D6E-409C-BE32-E72D297353CC}">
                <c16:uniqueId val="{0000000F-0099-48FC-BDDA-865709559E7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099-48FC-BDDA-865709559E7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099-48FC-BDDA-865709559E7B}"/>
              </c:ext>
            </c:extLst>
          </c:dPt>
          <c:dPt>
            <c:idx val="10"/>
            <c:bubble3D val="0"/>
            <c:spPr>
              <a:solidFill>
                <a:srgbClr val="FF0000"/>
              </a:solidFill>
              <a:ln w="19050">
                <a:solidFill>
                  <a:schemeClr val="lt1"/>
                </a:solidFill>
              </a:ln>
              <a:effectLst/>
            </c:spPr>
            <c:extLst>
              <c:ext xmlns:c16="http://schemas.microsoft.com/office/drawing/2014/chart" uri="{C3380CC4-5D6E-409C-BE32-E72D297353CC}">
                <c16:uniqueId val="{00000015-0099-48FC-BDDA-865709559E7B}"/>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099-48FC-BDDA-865709559E7B}"/>
              </c:ext>
            </c:extLst>
          </c:dPt>
          <c:dLbls>
            <c:dLbl>
              <c:idx val="0"/>
              <c:layout>
                <c:manualLayout>
                  <c:x val="1.583665225926353E-2"/>
                  <c:y val="-3.557489052664832E-2"/>
                </c:manualLayout>
              </c:layout>
              <c:tx>
                <c:rich>
                  <a:bodyPr/>
                  <a:lstStyle/>
                  <a:p>
                    <a:r>
                      <a:rPr lang="en-US"/>
                      <a:t>4,8%</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099-48FC-BDDA-865709559E7B}"/>
                </c:ext>
              </c:extLst>
            </c:dLbl>
            <c:dLbl>
              <c:idx val="1"/>
              <c:layout>
                <c:manualLayout>
                  <c:x val="2.0725245165249866E-2"/>
                  <c:y val="-3.6755488790533704E-2"/>
                </c:manualLayout>
              </c:layout>
              <c:tx>
                <c:rich>
                  <a:bodyPr/>
                  <a:lstStyle/>
                  <a:p>
                    <a:r>
                      <a:rPr lang="en-US"/>
                      <a:t>0,1%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099-48FC-BDDA-865709559E7B}"/>
                </c:ext>
              </c:extLst>
            </c:dLbl>
            <c:dLbl>
              <c:idx val="2"/>
              <c:layout>
                <c:manualLayout>
                  <c:x val="4.8680307996326333E-2"/>
                  <c:y val="-2.108475237010226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99-48FC-BDDA-865709559E7B}"/>
                </c:ext>
              </c:extLst>
            </c:dLbl>
            <c:dLbl>
              <c:idx val="3"/>
              <c:layout>
                <c:manualLayout>
                  <c:x val="3.0360881506726273E-3"/>
                  <c:y val="2.290152271298994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99-48FC-BDDA-865709559E7B}"/>
                </c:ext>
              </c:extLst>
            </c:dLbl>
            <c:dLbl>
              <c:idx val="4"/>
              <c:layout>
                <c:manualLayout>
                  <c:x val="3.9155578189542226E-2"/>
                  <c:y val="-0.1284197189819902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99-48FC-BDDA-865709559E7B}"/>
                </c:ext>
              </c:extLst>
            </c:dLbl>
            <c:dLbl>
              <c:idx val="5"/>
              <c:layout>
                <c:manualLayout>
                  <c:x val="4.5320553836243109E-2"/>
                  <c:y val="-8.144582119296549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99-48FC-BDDA-865709559E7B}"/>
                </c:ext>
              </c:extLst>
            </c:dLbl>
            <c:dLbl>
              <c:idx val="6"/>
              <c:layout>
                <c:manualLayout>
                  <c:x val="4.5873345433810823E-2"/>
                  <c:y val="-1.422431030948276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99-48FC-BDDA-865709559E7B}"/>
                </c:ext>
              </c:extLst>
            </c:dLbl>
            <c:dLbl>
              <c:idx val="10"/>
              <c:layout>
                <c:manualLayout>
                  <c:x val="-3.1337450977831749E-2"/>
                  <c:y val="1.771737559693642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099-48FC-BDDA-865709559E7B}"/>
                </c:ext>
              </c:extLst>
            </c:dLbl>
            <c:dLbl>
              <c:idx val="11"/>
              <c:layout>
                <c:manualLayout>
                  <c:x val="1.1550297506344046E-2"/>
                  <c:y val="-1.275032682374370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099-48FC-BDDA-865709559E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sl-SI"/>
              </a:p>
            </c:txPr>
            <c:dLblPos val="bestFit"/>
            <c:showLegendKey val="0"/>
            <c:showVal val="1"/>
            <c:showCatName val="0"/>
            <c:showSerName val="0"/>
            <c:showPercent val="0"/>
            <c:showBubbleSize val="0"/>
            <c:showLeaderLines val="1"/>
            <c:leaderLines>
              <c:spPr>
                <a:ln w="9525" cap="flat" cmpd="sng" algn="ctr">
                  <a:solidFill>
                    <a:schemeClr val="bg2"/>
                  </a:solidFill>
                  <a:round/>
                </a:ln>
                <a:effectLst/>
              </c:spPr>
            </c:leaderLines>
            <c:extLst>
              <c:ext xmlns:c15="http://schemas.microsoft.com/office/drawing/2012/chart" uri="{CE6537A1-D6FC-4f65-9D91-7224C49458BB}"/>
            </c:extLst>
          </c:dLbls>
          <c:cat>
            <c:strRef>
              <c:f>'Preglednica 1'!$W$20:$AH$20</c:f>
              <c:strCache>
                <c:ptCount val="12"/>
                <c:pt idx="0">
                  <c:v>Pešci</c:v>
                </c:pt>
                <c:pt idx="1">
                  <c:v>Kolesarji</c:v>
                </c:pt>
                <c:pt idx="2">
                  <c:v>Motoristi</c:v>
                </c:pt>
                <c:pt idx="3">
                  <c:v>Potniki medkrajevnih avtobusov</c:v>
                </c:pt>
                <c:pt idx="4">
                  <c:v>Potniki šolskih avtobusov</c:v>
                </c:pt>
                <c:pt idx="5">
                  <c:v>Potniki delavskih avtobusov</c:v>
                </c:pt>
                <c:pt idx="6">
                  <c:v>Potniki turističnih avtobusov</c:v>
                </c:pt>
                <c:pt idx="7">
                  <c:v>Lažja tovorna vozila</c:v>
                </c:pt>
                <c:pt idx="8">
                  <c:v>Težja tovorna vozila</c:v>
                </c:pt>
                <c:pt idx="9">
                  <c:v>Kmetijska mehanizacija</c:v>
                </c:pt>
                <c:pt idx="10">
                  <c:v>Osebe v avtomobilih</c:v>
                </c:pt>
                <c:pt idx="11">
                  <c:v>Osebe v potniških kombijih</c:v>
                </c:pt>
              </c:strCache>
            </c:strRef>
          </c:cat>
          <c:val>
            <c:numRef>
              <c:f>'Preglednica 1'!$W$22:$AH$22</c:f>
              <c:numCache>
                <c:formatCode>0.0%</c:formatCode>
                <c:ptCount val="12"/>
                <c:pt idx="0">
                  <c:v>4.8151884802347979E-2</c:v>
                </c:pt>
                <c:pt idx="1">
                  <c:v>4.5858937906998072E-4</c:v>
                </c:pt>
                <c:pt idx="2">
                  <c:v>1.0088966339539577E-3</c:v>
                </c:pt>
                <c:pt idx="3">
                  <c:v>9.0342107676786201E-2</c:v>
                </c:pt>
                <c:pt idx="4">
                  <c:v>2.9808309639548749E-2</c:v>
                </c:pt>
                <c:pt idx="5">
                  <c:v>0</c:v>
                </c:pt>
                <c:pt idx="6">
                  <c:v>0</c:v>
                </c:pt>
                <c:pt idx="7">
                  <c:v>2.1553700816289094E-2</c:v>
                </c:pt>
                <c:pt idx="8">
                  <c:v>5.5030725488397687E-4</c:v>
                </c:pt>
                <c:pt idx="9">
                  <c:v>5.5030725488397687E-4</c:v>
                </c:pt>
                <c:pt idx="10">
                  <c:v>0.78501329909199302</c:v>
                </c:pt>
                <c:pt idx="11">
                  <c:v>2.2562597450243051E-2</c:v>
                </c:pt>
              </c:numCache>
            </c:numRef>
          </c:val>
          <c:extLst>
            <c:ext xmlns:c16="http://schemas.microsoft.com/office/drawing/2014/chart" uri="{C3380CC4-5D6E-409C-BE32-E72D297353CC}">
              <c16:uniqueId val="{00000018-0099-48FC-BDDA-865709559E7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sl-SI"/>
        </a:p>
      </c:txPr>
    </c:legend>
    <c:plotVisOnly val="1"/>
    <c:dispBlanksAs val="gap"/>
    <c:showDLblsOverMax val="0"/>
  </c:chart>
  <c:spPr>
    <a:noFill/>
    <a:ln w="9525" cap="flat" cmpd="sng" algn="ctr">
      <a:noFill/>
      <a:round/>
    </a:ln>
    <a:effectLst/>
  </c:spPr>
  <c:txPr>
    <a:bodyPr/>
    <a:lstStyle/>
    <a:p>
      <a:pPr>
        <a:defRPr/>
      </a:pPr>
      <a:endParaRPr lang="sl-S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0B-4458-99B1-3EB439E680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0B-4458-99B1-3EB439E680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0B-4458-99B1-3EB439E680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60B-4458-99B1-3EB439E68000}"/>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E60B-4458-99B1-3EB439E6800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60B-4458-99B1-3EB439E68000}"/>
              </c:ext>
            </c:extLst>
          </c:dPt>
          <c:dLbls>
            <c:dLbl>
              <c:idx val="0"/>
              <c:layout>
                <c:manualLayout>
                  <c:x val="-5.1039247184402954E-2"/>
                  <c:y val="-1.73088983346108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0B-4458-99B1-3EB439E68000}"/>
                </c:ext>
              </c:extLst>
            </c:dLbl>
            <c:dLbl>
              <c:idx val="1"/>
              <c:layout>
                <c:manualLayout>
                  <c:x val="9.1253434457816522E-3"/>
                  <c:y val="-5.351416752712829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0B-4458-99B1-3EB439E68000}"/>
                </c:ext>
              </c:extLst>
            </c:dLbl>
            <c:dLbl>
              <c:idx val="2"/>
              <c:layout>
                <c:manualLayout>
                  <c:x val="3.13966941423292E-2"/>
                  <c:y val="-8.82928652422067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0B-4458-99B1-3EB439E68000}"/>
                </c:ext>
              </c:extLst>
            </c:dLbl>
            <c:dLbl>
              <c:idx val="3"/>
              <c:layout>
                <c:manualLayout>
                  <c:x val="4.1188914930784153E-3"/>
                  <c:y val="-4.0383628635318414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0B-4458-99B1-3EB439E68000}"/>
                </c:ext>
              </c:extLst>
            </c:dLbl>
            <c:dLbl>
              <c:idx val="5"/>
              <c:layout>
                <c:manualLayout>
                  <c:x val="-3.1631246763050937E-2"/>
                  <c:y val="-4.522365555369408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0B-4458-99B1-3EB439E680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sl-SI"/>
              </a:p>
            </c:txPr>
            <c:dLblPos val="bestFit"/>
            <c:showLegendKey val="0"/>
            <c:showVal val="1"/>
            <c:showCatName val="0"/>
            <c:showSerName val="0"/>
            <c:showPercent val="0"/>
            <c:showBubbleSize val="0"/>
            <c:showLeaderLines val="1"/>
            <c:leaderLines>
              <c:spPr>
                <a:ln w="9525" cap="flat" cmpd="sng" algn="ctr">
                  <a:solidFill>
                    <a:schemeClr val="bg2"/>
                  </a:solidFill>
                  <a:round/>
                </a:ln>
                <a:effectLst/>
              </c:spPr>
            </c:leaderLines>
            <c:extLst>
              <c:ext xmlns:c15="http://schemas.microsoft.com/office/drawing/2012/chart" uri="{CE6537A1-D6FC-4f65-9D91-7224C49458BB}"/>
            </c:extLst>
          </c:dLbls>
          <c:cat>
            <c:strRef>
              <c:f>'Preglednica 1'!$W$30:$AB$30</c:f>
              <c:strCache>
                <c:ptCount val="6"/>
                <c:pt idx="0">
                  <c:v>Pešci</c:v>
                </c:pt>
                <c:pt idx="1">
                  <c:v>Kolesarji</c:v>
                </c:pt>
                <c:pt idx="2">
                  <c:v>Motoristi</c:v>
                </c:pt>
                <c:pt idx="3">
                  <c:v>Potniki avtobusov</c:v>
                </c:pt>
                <c:pt idx="4">
                  <c:v>Tovorna in kmetijska vozila</c:v>
                </c:pt>
                <c:pt idx="5">
                  <c:v>Osebe v osebnih avtomobilih in potniških kombijih</c:v>
                </c:pt>
              </c:strCache>
            </c:strRef>
          </c:cat>
          <c:val>
            <c:numRef>
              <c:f>'Preglednica 1'!$W$32:$AB$32</c:f>
              <c:numCache>
                <c:formatCode>0.0%</c:formatCode>
                <c:ptCount val="6"/>
                <c:pt idx="0">
                  <c:v>4.8151884802347979E-2</c:v>
                </c:pt>
                <c:pt idx="1">
                  <c:v>4.5858937906998072E-4</c:v>
                </c:pt>
                <c:pt idx="2">
                  <c:v>1.0088966339539577E-3</c:v>
                </c:pt>
                <c:pt idx="3">
                  <c:v>0.12015041731633495</c:v>
                </c:pt>
                <c:pt idx="4">
                  <c:v>2.2654315326057047E-2</c:v>
                </c:pt>
                <c:pt idx="5">
                  <c:v>0.80757589654223605</c:v>
                </c:pt>
              </c:numCache>
            </c:numRef>
          </c:val>
          <c:extLst>
            <c:ext xmlns:c16="http://schemas.microsoft.com/office/drawing/2014/chart" uri="{C3380CC4-5D6E-409C-BE32-E72D297353CC}">
              <c16:uniqueId val="{0000000C-E60B-4458-99B1-3EB439E6800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sl-SI"/>
        </a:p>
      </c:txPr>
    </c:legend>
    <c:plotVisOnly val="1"/>
    <c:dispBlanksAs val="gap"/>
    <c:showDLblsOverMax val="0"/>
  </c:chart>
  <c:spPr>
    <a:noFill/>
    <a:ln w="9525" cap="flat" cmpd="sng" algn="ctr">
      <a:noFill/>
      <a:round/>
    </a:ln>
    <a:effectLst/>
  </c:spPr>
  <c:txPr>
    <a:bodyPr/>
    <a:lstStyle/>
    <a:p>
      <a:pPr>
        <a:defRPr/>
      </a:pPr>
      <a:endParaRPr lang="sl-S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sl-SI" sz="2000" b="1" i="0" u="none" strike="noStrike" kern="1200" cap="all" baseline="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defRPr>
            </a:pPr>
            <a:r>
              <a:rPr lang="sl-SI" sz="2000" b="0" kern="1200" cap="none" dirty="0">
                <a:solidFill>
                  <a:srgbClr val="000000"/>
                </a:solidFill>
                <a:latin typeface="Calibri" panose="020F0502020204030204" pitchFamily="34" charset="0"/>
                <a:ea typeface="Calibri" panose="020F0502020204030204" pitchFamily="34" charset="0"/>
                <a:cs typeface="Times New Roman" panose="02020603050405020304" pitchFamily="18" charset="0"/>
              </a:rPr>
              <a:t>Deleži različnih potovalnih načinov za prihod na delo</a:t>
            </a:r>
          </a:p>
        </c:rich>
      </c:tx>
      <c:layout>
        <c:manualLayout>
          <c:xMode val="edge"/>
          <c:yMode val="edge"/>
          <c:x val="7.6646085090400799E-3"/>
          <c:y val="2.4859222419182082E-2"/>
        </c:manualLayout>
      </c:layout>
      <c:overlay val="0"/>
      <c:spPr>
        <a:noFill/>
        <a:ln>
          <a:noFill/>
        </a:ln>
        <a:effectLst/>
      </c:spPr>
      <c:txPr>
        <a:bodyPr rot="0" spcFirstLastPara="1" vertOverflow="ellipsis" vert="horz" wrap="square" anchor="ctr" anchorCtr="1"/>
        <a:lstStyle/>
        <a:p>
          <a:pPr>
            <a:defRPr lang="sl-SI" sz="2000" b="1" i="0" u="none" strike="noStrike" kern="1200" cap="all" baseline="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defRPr>
          </a:pPr>
          <a:endParaRPr lang="sl-SI"/>
        </a:p>
      </c:txPr>
    </c:title>
    <c:autoTitleDeleted val="0"/>
    <c:plotArea>
      <c:layout/>
      <c:pieChart>
        <c:varyColors val="1"/>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l-SI">
                <a:solidFill>
                  <a:schemeClr val="bg1"/>
                </a:solidFill>
              </a:rPr>
              <a:t>Način prihoda v osnovno šolo</a:t>
            </a:r>
            <a:endParaRPr lang="en-US">
              <a:solidFill>
                <a:schemeClr val="bg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l-SI"/>
        </a:p>
      </c:txPr>
    </c:title>
    <c:autoTitleDeleted val="0"/>
    <c:plotArea>
      <c:layout/>
      <c:barChart>
        <c:barDir val="col"/>
        <c:grouping val="clustered"/>
        <c:varyColors val="0"/>
        <c:ser>
          <c:idx val="0"/>
          <c:order val="0"/>
          <c:tx>
            <c:strRef>
              <c:f>List1!$E$3</c:f>
              <c:strCache>
                <c:ptCount val="1"/>
                <c:pt idx="0">
                  <c:v>Prihodi (delež)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(List1!$C$4,List1!$C$5,List1!$C$8,List1!$C$11)</c:f>
              <c:strCache>
                <c:ptCount val="4"/>
                <c:pt idx="0">
                  <c:v>Hoja (tudi skiro, rolerji, kotalke ali rolka) – sam(a) ali s prijatelji  </c:v>
                </c:pt>
                <c:pt idx="1">
                  <c:v>Hoja (tudi skiro, rolerji, kotalke ali rolka) – v spremstvu staršev oz. odraslih  </c:v>
                </c:pt>
                <c:pt idx="2">
                  <c:v>Šolski avtobus/kombi  </c:v>
                </c:pt>
                <c:pt idx="3">
                  <c:v>Avtomobil  </c:v>
                </c:pt>
              </c:strCache>
            </c:strRef>
          </c:cat>
          <c:val>
            <c:numRef>
              <c:f>(List1!$E$4,List1!$E$5,List1!$E$8,List1!$E$11)</c:f>
              <c:numCache>
                <c:formatCode>0%</c:formatCode>
                <c:ptCount val="4"/>
                <c:pt idx="0">
                  <c:v>0.35616438356164382</c:v>
                </c:pt>
                <c:pt idx="1">
                  <c:v>1.3698630136986301E-2</c:v>
                </c:pt>
                <c:pt idx="2">
                  <c:v>0.34246575342465752</c:v>
                </c:pt>
                <c:pt idx="3">
                  <c:v>0.28767123287671231</c:v>
                </c:pt>
              </c:numCache>
            </c:numRef>
          </c:val>
          <c:extLst>
            <c:ext xmlns:c16="http://schemas.microsoft.com/office/drawing/2014/chart" uri="{C3380CC4-5D6E-409C-BE32-E72D297353CC}">
              <c16:uniqueId val="{00000000-96CA-4E6C-88B2-2C7CD37817C6}"/>
            </c:ext>
          </c:extLst>
        </c:ser>
        <c:dLbls>
          <c:showLegendKey val="0"/>
          <c:showVal val="0"/>
          <c:showCatName val="0"/>
          <c:showSerName val="0"/>
          <c:showPercent val="0"/>
          <c:showBubbleSize val="0"/>
        </c:dLbls>
        <c:gapWidth val="219"/>
        <c:overlap val="-27"/>
        <c:axId val="319085552"/>
        <c:axId val="319087512"/>
      </c:barChart>
      <c:catAx>
        <c:axId val="31908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l-SI"/>
          </a:p>
        </c:txPr>
        <c:crossAx val="319087512"/>
        <c:crosses val="autoZero"/>
        <c:auto val="1"/>
        <c:lblAlgn val="ctr"/>
        <c:lblOffset val="100"/>
        <c:noMultiLvlLbl val="0"/>
      </c:catAx>
      <c:valAx>
        <c:axId val="319087512"/>
        <c:scaling>
          <c:orientation val="minMax"/>
        </c:scaling>
        <c:delete val="0"/>
        <c:axPos val="l"/>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l-SI"/>
          </a:p>
        </c:txPr>
        <c:crossAx val="319085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sl-SI" sz="2000" b="1" i="0" u="none" strike="noStrike" kern="1200" cap="all" baseline="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defRPr>
            </a:pPr>
            <a:r>
              <a:rPr lang="sl-SI" sz="2000" b="0" kern="1200" cap="none" dirty="0">
                <a:solidFill>
                  <a:srgbClr val="000000"/>
                </a:solidFill>
                <a:latin typeface="Calibri" panose="020F0502020204030204" pitchFamily="34" charset="0"/>
                <a:ea typeface="Calibri" panose="020F0502020204030204" pitchFamily="34" charset="0"/>
                <a:cs typeface="Times New Roman" panose="02020603050405020304" pitchFamily="18" charset="0"/>
              </a:rPr>
              <a:t>Deleži različnih potovalnih načinov za prihod na delo</a:t>
            </a:r>
          </a:p>
        </c:rich>
      </c:tx>
      <c:layout>
        <c:manualLayout>
          <c:xMode val="edge"/>
          <c:yMode val="edge"/>
          <c:x val="0.10386598458757107"/>
          <c:y val="3.0782133156950862E-3"/>
        </c:manualLayout>
      </c:layout>
      <c:overlay val="0"/>
      <c:spPr>
        <a:noFill/>
        <a:ln>
          <a:noFill/>
        </a:ln>
        <a:effectLst/>
      </c:spPr>
      <c:txPr>
        <a:bodyPr rot="0" spcFirstLastPara="1" vertOverflow="ellipsis" vert="horz" wrap="square" anchor="ctr" anchorCtr="1"/>
        <a:lstStyle/>
        <a:p>
          <a:pPr>
            <a:defRPr lang="sl-SI" sz="2000" b="1" i="0" u="none" strike="noStrike" kern="1200" cap="all" baseline="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defRPr>
          </a:pPr>
          <a:endParaRPr lang="sl-SI"/>
        </a:p>
      </c:txPr>
    </c:title>
    <c:autoTitleDeleted val="0"/>
    <c:plotArea>
      <c:layout/>
      <c:pieChart>
        <c:varyColors val="1"/>
        <c:ser>
          <c:idx val="0"/>
          <c:order val="0"/>
          <c:tx>
            <c:strRef>
              <c:f>List1!$B$1</c:f>
              <c:strCache>
                <c:ptCount val="1"/>
                <c:pt idx="0">
                  <c:v>Prodaja</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7D3-46B6-9E8F-3EBF2101793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7D3-46B6-9E8F-3EBF2101793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7D3-46B6-9E8F-3EBF2101793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7D3-46B6-9E8F-3EBF2101793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7D3-46B6-9E8F-3EBF21017931}"/>
              </c:ext>
            </c:extLst>
          </c:dPt>
          <c:dLbls>
            <c:dLbl>
              <c:idx val="0"/>
              <c:layout>
                <c:manualLayout>
                  <c:x val="-6.1100051093113594E-3"/>
                  <c:y val="-2.983106690301852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sl-SI"/>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D3-46B6-9E8F-3EBF21017931}"/>
                </c:ext>
              </c:extLst>
            </c:dLbl>
            <c:dLbl>
              <c:idx val="1"/>
              <c:layout>
                <c:manualLayout>
                  <c:x val="8.1466734790817379E-3"/>
                  <c:y val="2.983106690301845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sl-SI"/>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D3-46B6-9E8F-3EBF21017931}"/>
                </c:ext>
              </c:extLst>
            </c:dLbl>
            <c:dLbl>
              <c:idx val="2"/>
              <c:layout>
                <c:manualLayout>
                  <c:x val="6.1448349173324174E-2"/>
                  <c:y val="9.477961433294325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sl-SI"/>
                </a:p>
              </c:txPr>
              <c:dLblPos val="bestFit"/>
              <c:showLegendKey val="0"/>
              <c:showVal val="0"/>
              <c:showCatName val="1"/>
              <c:showSerName val="0"/>
              <c:showPercent val="0"/>
              <c:showBubbleSize val="0"/>
              <c:extLst>
                <c:ext xmlns:c15="http://schemas.microsoft.com/office/drawing/2012/chart" uri="{CE6537A1-D6FC-4f65-9D91-7224C49458BB}">
                  <c15:layout>
                    <c:manualLayout>
                      <c:w val="0.18168340761860244"/>
                      <c:h val="7.8854906422882259E-2"/>
                    </c:manualLayout>
                  </c15:layout>
                </c:ext>
                <c:ext xmlns:c16="http://schemas.microsoft.com/office/drawing/2014/chart" uri="{C3380CC4-5D6E-409C-BE32-E72D297353CC}">
                  <c16:uniqueId val="{00000005-F7D3-46B6-9E8F-3EBF21017931}"/>
                </c:ext>
              </c:extLst>
            </c:dLbl>
            <c:dLbl>
              <c:idx val="3"/>
              <c:layout>
                <c:manualLayout>
                  <c:x val="0"/>
                  <c:y val="-7.1104326534719015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4"/>
                      </a:solidFill>
                      <a:latin typeface="+mn-lt"/>
                      <a:ea typeface="+mn-ea"/>
                      <a:cs typeface="+mn-cs"/>
                    </a:defRPr>
                  </a:pPr>
                  <a:endParaRPr lang="sl-SI"/>
                </a:p>
              </c:txPr>
              <c:dLblPos val="bestFit"/>
              <c:showLegendKey val="0"/>
              <c:showVal val="0"/>
              <c:showCatName val="1"/>
              <c:showSerName val="0"/>
              <c:showPercent val="0"/>
              <c:showBubbleSize val="0"/>
              <c:extLst>
                <c:ext xmlns:c15="http://schemas.microsoft.com/office/drawing/2012/chart" uri="{CE6537A1-D6FC-4f65-9D91-7224C49458BB}">
                  <c15:layout>
                    <c:manualLayout>
                      <c:w val="0.48195284833093915"/>
                      <c:h val="0.12449026300990047"/>
                    </c:manualLayout>
                  </c15:layout>
                </c:ext>
                <c:ext xmlns:c16="http://schemas.microsoft.com/office/drawing/2014/chart" uri="{C3380CC4-5D6E-409C-BE32-E72D297353CC}">
                  <c16:uniqueId val="{00000007-F7D3-46B6-9E8F-3EBF21017931}"/>
                </c:ext>
              </c:extLst>
            </c:dLbl>
            <c:dLbl>
              <c:idx val="4"/>
              <c:layout>
                <c:manualLayout>
                  <c:x val="-0.18572883736823856"/>
                  <c:y val="6.889735420576721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sl-SI"/>
                </a:p>
              </c:txPr>
              <c:dLblPos val="bestFit"/>
              <c:showLegendKey val="0"/>
              <c:showVal val="0"/>
              <c:showCatName val="1"/>
              <c:showSerName val="0"/>
              <c:showPercent val="0"/>
              <c:showBubbleSize val="0"/>
              <c:extLst>
                <c:ext xmlns:c15="http://schemas.microsoft.com/office/drawing/2012/chart" uri="{CE6537A1-D6FC-4f65-9D91-7224C49458BB}">
                  <c15:layout>
                    <c:manualLayout>
                      <c:w val="0.5115633074052458"/>
                      <c:h val="0.21165005689174873"/>
                    </c:manualLayout>
                  </c15:layout>
                </c:ext>
                <c:ext xmlns:c16="http://schemas.microsoft.com/office/drawing/2014/chart" uri="{C3380CC4-5D6E-409C-BE32-E72D297353CC}">
                  <c16:uniqueId val="{00000009-F7D3-46B6-9E8F-3EBF21017931}"/>
                </c:ext>
              </c:extLst>
            </c:dLbl>
            <c:spPr>
              <a:ln>
                <a:noFill/>
              </a:ln>
            </c:sp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List1!$A$2:$A$6</c:f>
              <c:strCache>
                <c:ptCount val="5"/>
                <c:pt idx="0">
                  <c:v>hoja</c:v>
                </c:pt>
                <c:pt idx="1">
                  <c:v>kolo</c:v>
                </c:pt>
                <c:pt idx="2">
                  <c:v>JPP</c:v>
                </c:pt>
                <c:pt idx="3">
                  <c:v>avtomobili</c:v>
                </c:pt>
                <c:pt idx="4">
                  <c:v>drugi potovalni načini</c:v>
                </c:pt>
              </c:strCache>
            </c:strRef>
          </c:cat>
          <c:val>
            <c:numRef>
              <c:f>List1!$B$2:$B$6</c:f>
              <c:numCache>
                <c:formatCode>General</c:formatCode>
                <c:ptCount val="5"/>
                <c:pt idx="0">
                  <c:v>8.1</c:v>
                </c:pt>
                <c:pt idx="1">
                  <c:v>2.8</c:v>
                </c:pt>
                <c:pt idx="2">
                  <c:v>2.2000000000000002</c:v>
                </c:pt>
                <c:pt idx="3">
                  <c:v>85.2</c:v>
                </c:pt>
                <c:pt idx="4">
                  <c:v>1.8</c:v>
                </c:pt>
              </c:numCache>
            </c:numRef>
          </c:val>
          <c:extLst>
            <c:ext xmlns:c16="http://schemas.microsoft.com/office/drawing/2014/chart" uri="{C3380CC4-5D6E-409C-BE32-E72D297353CC}">
              <c16:uniqueId val="{0000000A-F7D3-46B6-9E8F-3EBF21017931}"/>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l-S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0B-4458-99B1-3EB439E680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0B-4458-99B1-3EB439E6800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0B-4458-99B1-3EB439E680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60B-4458-99B1-3EB439E68000}"/>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E60B-4458-99B1-3EB439E6800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60B-4458-99B1-3EB439E68000}"/>
              </c:ext>
            </c:extLst>
          </c:dPt>
          <c:dLbls>
            <c:dLbl>
              <c:idx val="0"/>
              <c:layout>
                <c:manualLayout>
                  <c:x val="-5.1039247184402954E-2"/>
                  <c:y val="-1.730889833461082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0B-4458-99B1-3EB439E68000}"/>
                </c:ext>
              </c:extLst>
            </c:dLbl>
            <c:dLbl>
              <c:idx val="1"/>
              <c:layout>
                <c:manualLayout>
                  <c:x val="9.1253434457816522E-3"/>
                  <c:y val="-5.351416752712829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0B-4458-99B1-3EB439E68000}"/>
                </c:ext>
              </c:extLst>
            </c:dLbl>
            <c:dLbl>
              <c:idx val="2"/>
              <c:layout>
                <c:manualLayout>
                  <c:x val="3.13966941423292E-2"/>
                  <c:y val="-8.82928652422067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0B-4458-99B1-3EB439E68000}"/>
                </c:ext>
              </c:extLst>
            </c:dLbl>
            <c:dLbl>
              <c:idx val="3"/>
              <c:layout>
                <c:manualLayout>
                  <c:x val="4.1188914930784153E-3"/>
                  <c:y val="-4.0383628635318414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0B-4458-99B1-3EB439E68000}"/>
                </c:ext>
              </c:extLst>
            </c:dLbl>
            <c:dLbl>
              <c:idx val="5"/>
              <c:layout>
                <c:manualLayout>
                  <c:x val="-3.1631246763050937E-2"/>
                  <c:y val="-4.5223655553694089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0B-4458-99B1-3EB439E680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sl-SI"/>
              </a:p>
            </c:txPr>
            <c:dLblPos val="bestFit"/>
            <c:showLegendKey val="0"/>
            <c:showVal val="1"/>
            <c:showCatName val="0"/>
            <c:showSerName val="0"/>
            <c:showPercent val="0"/>
            <c:showBubbleSize val="0"/>
            <c:showLeaderLines val="1"/>
            <c:leaderLines>
              <c:spPr>
                <a:ln w="9525" cap="flat" cmpd="sng" algn="ctr">
                  <a:solidFill>
                    <a:schemeClr val="bg2"/>
                  </a:solidFill>
                  <a:round/>
                </a:ln>
                <a:effectLst/>
              </c:spPr>
            </c:leaderLines>
            <c:extLst>
              <c:ext xmlns:c15="http://schemas.microsoft.com/office/drawing/2012/chart" uri="{CE6537A1-D6FC-4f65-9D91-7224C49458BB}"/>
            </c:extLst>
          </c:dLbls>
          <c:cat>
            <c:strRef>
              <c:f>'Preglednica 1'!$W$30:$AB$30</c:f>
              <c:strCache>
                <c:ptCount val="6"/>
                <c:pt idx="0">
                  <c:v>Pešci</c:v>
                </c:pt>
                <c:pt idx="1">
                  <c:v>Kolesarji</c:v>
                </c:pt>
                <c:pt idx="2">
                  <c:v>Motoristi</c:v>
                </c:pt>
                <c:pt idx="3">
                  <c:v>Potniki avtobusov</c:v>
                </c:pt>
                <c:pt idx="4">
                  <c:v>Tovorna in kmetijska vozila</c:v>
                </c:pt>
                <c:pt idx="5">
                  <c:v>Osebe v osebnih avtomobilih in potniških kombijih</c:v>
                </c:pt>
              </c:strCache>
            </c:strRef>
          </c:cat>
          <c:val>
            <c:numRef>
              <c:f>'Preglednica 1'!$W$32:$AB$32</c:f>
              <c:numCache>
                <c:formatCode>0.0%</c:formatCode>
                <c:ptCount val="6"/>
                <c:pt idx="0">
                  <c:v>4.8151884802347979E-2</c:v>
                </c:pt>
                <c:pt idx="1">
                  <c:v>4.5858937906998072E-4</c:v>
                </c:pt>
                <c:pt idx="2">
                  <c:v>1.0088966339539577E-3</c:v>
                </c:pt>
                <c:pt idx="3">
                  <c:v>0.12015041731633495</c:v>
                </c:pt>
                <c:pt idx="4">
                  <c:v>2.2654315326057047E-2</c:v>
                </c:pt>
                <c:pt idx="5">
                  <c:v>0.80757589654223605</c:v>
                </c:pt>
              </c:numCache>
            </c:numRef>
          </c:val>
          <c:extLst>
            <c:ext xmlns:c16="http://schemas.microsoft.com/office/drawing/2014/chart" uri="{C3380CC4-5D6E-409C-BE32-E72D297353CC}">
              <c16:uniqueId val="{0000000C-E60B-4458-99B1-3EB439E6800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sl-SI"/>
        </a:p>
      </c:txPr>
    </c:legend>
    <c:plotVisOnly val="1"/>
    <c:dispBlanksAs val="gap"/>
    <c:showDLblsOverMax val="0"/>
  </c:chart>
  <c:spPr>
    <a:noFill/>
    <a:ln w="9525" cap="flat" cmpd="sng" algn="ctr">
      <a:noFill/>
      <a:round/>
    </a:ln>
    <a:effectLst/>
  </c:spPr>
  <c:txPr>
    <a:bodyPr/>
    <a:lstStyle/>
    <a:p>
      <a:pPr>
        <a:defRPr/>
      </a:pPr>
      <a:endParaRPr lang="sl-S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99-48FC-BDDA-865709559E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99-48FC-BDDA-865709559E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99-48FC-BDDA-865709559E7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099-48FC-BDDA-865709559E7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099-48FC-BDDA-865709559E7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099-48FC-BDDA-865709559E7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099-48FC-BDDA-865709559E7B}"/>
              </c:ext>
            </c:extLst>
          </c:dPt>
          <c:dPt>
            <c:idx val="7"/>
            <c:bubble3D val="0"/>
            <c:spPr>
              <a:solidFill>
                <a:srgbClr val="FF00FF"/>
              </a:solidFill>
              <a:ln w="19050">
                <a:solidFill>
                  <a:schemeClr val="lt1"/>
                </a:solidFill>
              </a:ln>
              <a:effectLst/>
            </c:spPr>
            <c:extLst>
              <c:ext xmlns:c16="http://schemas.microsoft.com/office/drawing/2014/chart" uri="{C3380CC4-5D6E-409C-BE32-E72D297353CC}">
                <c16:uniqueId val="{0000000F-0099-48FC-BDDA-865709559E7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099-48FC-BDDA-865709559E7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099-48FC-BDDA-865709559E7B}"/>
              </c:ext>
            </c:extLst>
          </c:dPt>
          <c:dPt>
            <c:idx val="10"/>
            <c:bubble3D val="0"/>
            <c:spPr>
              <a:solidFill>
                <a:srgbClr val="FF0000"/>
              </a:solidFill>
              <a:ln w="19050">
                <a:solidFill>
                  <a:schemeClr val="lt1"/>
                </a:solidFill>
              </a:ln>
              <a:effectLst/>
            </c:spPr>
            <c:extLst>
              <c:ext xmlns:c16="http://schemas.microsoft.com/office/drawing/2014/chart" uri="{C3380CC4-5D6E-409C-BE32-E72D297353CC}">
                <c16:uniqueId val="{00000015-0099-48FC-BDDA-865709559E7B}"/>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0099-48FC-BDDA-865709559E7B}"/>
              </c:ext>
            </c:extLst>
          </c:dPt>
          <c:dLbls>
            <c:dLbl>
              <c:idx val="0"/>
              <c:layout>
                <c:manualLayout>
                  <c:x val="1.583665225926353E-2"/>
                  <c:y val="-3.557489052664832E-2"/>
                </c:manualLayout>
              </c:layout>
              <c:tx>
                <c:rich>
                  <a:bodyPr/>
                  <a:lstStyle/>
                  <a:p>
                    <a:r>
                      <a:rPr lang="en-US"/>
                      <a:t>4,8%</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099-48FC-BDDA-865709559E7B}"/>
                </c:ext>
              </c:extLst>
            </c:dLbl>
            <c:dLbl>
              <c:idx val="1"/>
              <c:layout>
                <c:manualLayout>
                  <c:x val="2.0725245165249866E-2"/>
                  <c:y val="-3.6755488790533704E-2"/>
                </c:manualLayout>
              </c:layout>
              <c:tx>
                <c:rich>
                  <a:bodyPr/>
                  <a:lstStyle/>
                  <a:p>
                    <a:r>
                      <a:rPr lang="en-US"/>
                      <a:t>0,1%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099-48FC-BDDA-865709559E7B}"/>
                </c:ext>
              </c:extLst>
            </c:dLbl>
            <c:dLbl>
              <c:idx val="2"/>
              <c:layout>
                <c:manualLayout>
                  <c:x val="4.8680307996326333E-2"/>
                  <c:y val="-2.108475237010226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99-48FC-BDDA-865709559E7B}"/>
                </c:ext>
              </c:extLst>
            </c:dLbl>
            <c:dLbl>
              <c:idx val="3"/>
              <c:layout>
                <c:manualLayout>
                  <c:x val="3.0360881506726273E-3"/>
                  <c:y val="2.290152271298994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99-48FC-BDDA-865709559E7B}"/>
                </c:ext>
              </c:extLst>
            </c:dLbl>
            <c:dLbl>
              <c:idx val="4"/>
              <c:layout>
                <c:manualLayout>
                  <c:x val="3.9155578189542226E-2"/>
                  <c:y val="-0.1284197189819902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99-48FC-BDDA-865709559E7B}"/>
                </c:ext>
              </c:extLst>
            </c:dLbl>
            <c:dLbl>
              <c:idx val="5"/>
              <c:layout>
                <c:manualLayout>
                  <c:x val="4.5320553836243109E-2"/>
                  <c:y val="-8.144582119296549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99-48FC-BDDA-865709559E7B}"/>
                </c:ext>
              </c:extLst>
            </c:dLbl>
            <c:dLbl>
              <c:idx val="6"/>
              <c:layout>
                <c:manualLayout>
                  <c:x val="4.5873345433810823E-2"/>
                  <c:y val="-1.422431030948276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99-48FC-BDDA-865709559E7B}"/>
                </c:ext>
              </c:extLst>
            </c:dLbl>
            <c:dLbl>
              <c:idx val="10"/>
              <c:layout>
                <c:manualLayout>
                  <c:x val="-3.1337450977831749E-2"/>
                  <c:y val="1.7717375596936426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099-48FC-BDDA-865709559E7B}"/>
                </c:ext>
              </c:extLst>
            </c:dLbl>
            <c:dLbl>
              <c:idx val="11"/>
              <c:layout>
                <c:manualLayout>
                  <c:x val="1.1550297506344046E-2"/>
                  <c:y val="-1.275032682374370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099-48FC-BDDA-865709559E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sl-SI"/>
              </a:p>
            </c:txPr>
            <c:dLblPos val="bestFit"/>
            <c:showLegendKey val="0"/>
            <c:showVal val="1"/>
            <c:showCatName val="0"/>
            <c:showSerName val="0"/>
            <c:showPercent val="0"/>
            <c:showBubbleSize val="0"/>
            <c:showLeaderLines val="1"/>
            <c:leaderLines>
              <c:spPr>
                <a:ln w="9525" cap="flat" cmpd="sng" algn="ctr">
                  <a:solidFill>
                    <a:schemeClr val="bg2"/>
                  </a:solidFill>
                  <a:round/>
                </a:ln>
                <a:effectLst/>
              </c:spPr>
            </c:leaderLines>
            <c:extLst>
              <c:ext xmlns:c15="http://schemas.microsoft.com/office/drawing/2012/chart" uri="{CE6537A1-D6FC-4f65-9D91-7224C49458BB}"/>
            </c:extLst>
          </c:dLbls>
          <c:cat>
            <c:strRef>
              <c:f>'Preglednica 1'!$W$20:$AH$20</c:f>
              <c:strCache>
                <c:ptCount val="12"/>
                <c:pt idx="0">
                  <c:v>Pešci</c:v>
                </c:pt>
                <c:pt idx="1">
                  <c:v>Kolesarji</c:v>
                </c:pt>
                <c:pt idx="2">
                  <c:v>Motoristi</c:v>
                </c:pt>
                <c:pt idx="3">
                  <c:v>Potniki medkrajevnih avtobusov</c:v>
                </c:pt>
                <c:pt idx="4">
                  <c:v>Potniki šolskih avtobusov</c:v>
                </c:pt>
                <c:pt idx="5">
                  <c:v>Potniki delavskih avtobusov</c:v>
                </c:pt>
                <c:pt idx="6">
                  <c:v>Potniki turističnih avtobusov</c:v>
                </c:pt>
                <c:pt idx="7">
                  <c:v>Lažja tovorna vozila</c:v>
                </c:pt>
                <c:pt idx="8">
                  <c:v>Težja tovorna vozila</c:v>
                </c:pt>
                <c:pt idx="9">
                  <c:v>Kmetijska mehanizacija</c:v>
                </c:pt>
                <c:pt idx="10">
                  <c:v>Osebe v avtomobilih</c:v>
                </c:pt>
                <c:pt idx="11">
                  <c:v>Osebe v potniških kombijih</c:v>
                </c:pt>
              </c:strCache>
            </c:strRef>
          </c:cat>
          <c:val>
            <c:numRef>
              <c:f>'Preglednica 1'!$W$22:$AH$22</c:f>
              <c:numCache>
                <c:formatCode>0.0%</c:formatCode>
                <c:ptCount val="12"/>
                <c:pt idx="0">
                  <c:v>4.8151884802347979E-2</c:v>
                </c:pt>
                <c:pt idx="1">
                  <c:v>4.5858937906998072E-4</c:v>
                </c:pt>
                <c:pt idx="2">
                  <c:v>1.0088966339539577E-3</c:v>
                </c:pt>
                <c:pt idx="3">
                  <c:v>9.0342107676786201E-2</c:v>
                </c:pt>
                <c:pt idx="4">
                  <c:v>2.9808309639548749E-2</c:v>
                </c:pt>
                <c:pt idx="5">
                  <c:v>0</c:v>
                </c:pt>
                <c:pt idx="6">
                  <c:v>0</c:v>
                </c:pt>
                <c:pt idx="7">
                  <c:v>2.1553700816289094E-2</c:v>
                </c:pt>
                <c:pt idx="8">
                  <c:v>5.5030725488397687E-4</c:v>
                </c:pt>
                <c:pt idx="9">
                  <c:v>5.5030725488397687E-4</c:v>
                </c:pt>
                <c:pt idx="10">
                  <c:v>0.78501329909199302</c:v>
                </c:pt>
                <c:pt idx="11">
                  <c:v>2.2562597450243051E-2</c:v>
                </c:pt>
              </c:numCache>
            </c:numRef>
          </c:val>
          <c:extLst>
            <c:ext xmlns:c16="http://schemas.microsoft.com/office/drawing/2014/chart" uri="{C3380CC4-5D6E-409C-BE32-E72D297353CC}">
              <c16:uniqueId val="{00000018-0099-48FC-BDDA-865709559E7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sl-SI"/>
        </a:p>
      </c:txPr>
    </c:legend>
    <c:plotVisOnly val="1"/>
    <c:dispBlanksAs val="gap"/>
    <c:showDLblsOverMax val="0"/>
  </c:chart>
  <c:spPr>
    <a:noFill/>
    <a:ln w="9525" cap="flat" cmpd="sng" algn="ctr">
      <a:noFill/>
      <a:round/>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l-SI"/>
        </a:p>
      </c:txPr>
    </c:title>
    <c:autoTitleDeleted val="0"/>
    <c:plotArea>
      <c:layout/>
      <c:pieChart>
        <c:varyColors val="1"/>
        <c:ser>
          <c:idx val="0"/>
          <c:order val="0"/>
          <c:tx>
            <c:strRef>
              <c:f>List1!$B$1</c:f>
              <c:strCache>
                <c:ptCount val="1"/>
                <c:pt idx="0">
                  <c:v>Potovalne navade 2018</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19-42E9-B7E9-7434E4CC19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19-42E9-B7E9-7434E4CC19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19-42E9-B7E9-7434E4CC19C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19-42E9-B7E9-7434E4CC19C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19-42E9-B7E9-7434E4CC19C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l-SI"/>
              </a:p>
            </c:txPr>
            <c:showLegendKey val="0"/>
            <c:showVal val="1"/>
            <c:showCatName val="0"/>
            <c:showSerName val="0"/>
            <c:showPercent val="0"/>
            <c:showBubbleSize val="0"/>
            <c:showLeaderLines val="1"/>
            <c:leaderLines>
              <c:spPr>
                <a:ln w="9525" cap="flat" cmpd="sng" algn="ctr">
                  <a:solidFill>
                    <a:schemeClr val="bg1"/>
                  </a:solidFill>
                  <a:round/>
                </a:ln>
                <a:effectLst/>
              </c:spPr>
            </c:leaderLines>
            <c:extLst>
              <c:ext xmlns:c15="http://schemas.microsoft.com/office/drawing/2012/chart" uri="{CE6537A1-D6FC-4f65-9D91-7224C49458BB}"/>
            </c:extLst>
          </c:dLbls>
          <c:cat>
            <c:strRef>
              <c:f>List1!$A$2:$A$6</c:f>
              <c:strCache>
                <c:ptCount val="5"/>
                <c:pt idx="0">
                  <c:v>uporaba avtomobila skoraj vsak dan</c:v>
                </c:pt>
                <c:pt idx="1">
                  <c:v>uporaba avtomobila kot sopotnik skoraj vsak dan</c:v>
                </c:pt>
                <c:pt idx="2">
                  <c:v>uporaba kolesa skoraj vsak dan</c:v>
                </c:pt>
                <c:pt idx="3">
                  <c:v>uporaba JPP skoraj vsak dan</c:v>
                </c:pt>
                <c:pt idx="4">
                  <c:v>pešačenje skoraj vsak dan</c:v>
                </c:pt>
              </c:strCache>
            </c:strRef>
          </c:cat>
          <c:val>
            <c:numRef>
              <c:f>List1!$B$2:$B$6</c:f>
              <c:numCache>
                <c:formatCode>0%</c:formatCode>
                <c:ptCount val="5"/>
                <c:pt idx="0">
                  <c:v>0.68</c:v>
                </c:pt>
                <c:pt idx="1">
                  <c:v>0.23</c:v>
                </c:pt>
                <c:pt idx="2">
                  <c:v>0.02</c:v>
                </c:pt>
                <c:pt idx="3">
                  <c:v>0.09</c:v>
                </c:pt>
                <c:pt idx="4">
                  <c:v>0.54</c:v>
                </c:pt>
              </c:numCache>
            </c:numRef>
          </c:val>
          <c:extLst>
            <c:ext xmlns:c16="http://schemas.microsoft.com/office/drawing/2014/chart" uri="{C3380CC4-5D6E-409C-BE32-E72D297353CC}">
              <c16:uniqueId val="{0000000A-2C19-42E9-B7E9-7434E4CC19C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Ulica 21. oktobra,  leto 2017</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FCC-4FC4-B7AD-EEA8CFFB17AC}"/>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8FCC-4FC4-B7AD-EEA8CFFB17AC}"/>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8FCC-4FC4-B7AD-EEA8CFFB17AC}"/>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8FCC-4FC4-B7AD-EEA8CFFB17AC}"/>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8FCC-4FC4-B7AD-EEA8CFFB17AC}"/>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8FCC-4FC4-B7AD-EEA8CFFB17AC}"/>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8FCC-4FC4-B7AD-EEA8CFFB17AC}"/>
              </c:ext>
            </c:extLst>
          </c:dPt>
          <c:dLbls>
            <c:dLbl>
              <c:idx val="0"/>
              <c:layout>
                <c:manualLayout>
                  <c:x val="-2.535557342402547E-2"/>
                  <c:y val="0.1507624874847035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FCC-4FC4-B7AD-EEA8CFFB17AC}"/>
                </c:ext>
              </c:extLst>
            </c:dLbl>
            <c:dLbl>
              <c:idx val="1"/>
              <c:layout>
                <c:manualLayout>
                  <c:x val="-8.3138636835995733E-2"/>
                  <c:y val="-2.958015352097007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FCC-4FC4-B7AD-EEA8CFFB17AC}"/>
                </c:ext>
              </c:extLst>
            </c:dLbl>
            <c:dLbl>
              <c:idx val="2"/>
              <c:layout>
                <c:manualLayout>
                  <c:x val="-8.6052401290993164E-3"/>
                  <c:y val="-3.389466601753742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FCC-4FC4-B7AD-EEA8CFFB17AC}"/>
                </c:ext>
              </c:extLst>
            </c:dLbl>
            <c:dLbl>
              <c:idx val="3"/>
              <c:layout>
                <c:manualLayout>
                  <c:x val="4.6695653337529619E-2"/>
                  <c:y val="2.964111692068083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FCC-4FC4-B7AD-EEA8CFFB17AC}"/>
                </c:ext>
              </c:extLst>
            </c:dLbl>
            <c:dLbl>
              <c:idx val="4"/>
              <c:layout>
                <c:manualLayout>
                  <c:x val="-3.5262015779097461E-2"/>
                  <c:y val="9.611881188118809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FCC-4FC4-B7AD-EEA8CFFB17AC}"/>
                </c:ext>
              </c:extLst>
            </c:dLbl>
            <c:dLbl>
              <c:idx val="5"/>
              <c:layout>
                <c:manualLayout>
                  <c:x val="7.1658740752806677E-2"/>
                  <c:y val="8.126753879732398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FCC-4FC4-B7AD-EEA8CFFB17A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sl-SI"/>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List1!$A$2:$A$8</c:f>
              <c:strCache>
                <c:ptCount val="7"/>
                <c:pt idx="0">
                  <c:v>pešci</c:v>
                </c:pt>
                <c:pt idx="1">
                  <c:v>kolesarji</c:v>
                </c:pt>
                <c:pt idx="2">
                  <c:v>motoristi</c:v>
                </c:pt>
                <c:pt idx="3">
                  <c:v>avtobusi</c:v>
                </c:pt>
                <c:pt idx="4">
                  <c:v>lažja tovorna vozila</c:v>
                </c:pt>
                <c:pt idx="5">
                  <c:v>težja tovorna vozila</c:v>
                </c:pt>
                <c:pt idx="6">
                  <c:v>osebni avtomobili</c:v>
                </c:pt>
              </c:strCache>
            </c:strRef>
          </c:cat>
          <c:val>
            <c:numRef>
              <c:f>List1!$B$2:$B$8</c:f>
              <c:numCache>
                <c:formatCode>General</c:formatCode>
                <c:ptCount val="7"/>
                <c:pt idx="0">
                  <c:v>124</c:v>
                </c:pt>
                <c:pt idx="1">
                  <c:v>0</c:v>
                </c:pt>
                <c:pt idx="2">
                  <c:v>2</c:v>
                </c:pt>
                <c:pt idx="3">
                  <c:v>42</c:v>
                </c:pt>
                <c:pt idx="4">
                  <c:v>132</c:v>
                </c:pt>
                <c:pt idx="5">
                  <c:v>25</c:v>
                </c:pt>
                <c:pt idx="6">
                  <c:v>2216</c:v>
                </c:pt>
              </c:numCache>
            </c:numRef>
          </c:val>
          <c:extLst>
            <c:ext xmlns:c16="http://schemas.microsoft.com/office/drawing/2014/chart" uri="{C3380CC4-5D6E-409C-BE32-E72D297353CC}">
              <c16:uniqueId val="{0000000E-8FCC-4FC4-B7AD-EEA8CFFB17AC}"/>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solidFill>
        <a:schemeClr val="dk1">
          <a:lumMod val="15000"/>
          <a:lumOff val="85000"/>
        </a:schemeClr>
      </a:solidFill>
      <a:round/>
    </a:ln>
    <a:effectLst/>
  </c:spPr>
  <c:txPr>
    <a:bodyPr/>
    <a:lstStyle/>
    <a:p>
      <a:pPr>
        <a:defRPr/>
      </a:pPr>
      <a:endParaRPr lang="sl-S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l-SI">
                <a:solidFill>
                  <a:schemeClr val="bg1"/>
                </a:solidFill>
              </a:rPr>
              <a:t>Delež uporabe potovalnih načinov za poti na delo</a:t>
            </a:r>
            <a:endParaRPr lang="en-US">
              <a:solidFill>
                <a:schemeClr val="bg1"/>
              </a:solidFill>
            </a:endParaRPr>
          </a:p>
        </c:rich>
      </c:tx>
      <c:overlay val="0"/>
      <c:spPr>
        <a:noFill/>
        <a:ln>
          <a:noFill/>
        </a:ln>
        <a:effectLst/>
      </c:spPr>
    </c:title>
    <c:autoTitleDeleted val="0"/>
    <c:plotArea>
      <c:layout/>
      <c:pieChart>
        <c:varyColors val="1"/>
        <c:ser>
          <c:idx val="1"/>
          <c:order val="0"/>
          <c:tx>
            <c:strRef>
              <c:f>SKUPAJ!$O$7</c:f>
              <c:strCache>
                <c:ptCount val="1"/>
                <c:pt idx="0">
                  <c:v>Prihodi (delež)</c:v>
                </c:pt>
              </c:strCache>
            </c:strRef>
          </c:tx>
          <c:dPt>
            <c:idx val="0"/>
            <c:bubble3D val="0"/>
            <c:spPr>
              <a:solidFill>
                <a:srgbClr val="92D050"/>
              </a:solidFill>
            </c:spPr>
            <c:extLst>
              <c:ext xmlns:c16="http://schemas.microsoft.com/office/drawing/2014/chart" uri="{C3380CC4-5D6E-409C-BE32-E72D297353CC}">
                <c16:uniqueId val="{00000001-3CA1-4041-84EF-F1247CFE1ECA}"/>
              </c:ext>
            </c:extLst>
          </c:dPt>
          <c:dPt>
            <c:idx val="1"/>
            <c:bubble3D val="0"/>
            <c:spPr>
              <a:solidFill>
                <a:schemeClr val="accent6">
                  <a:lumMod val="75000"/>
                </a:schemeClr>
              </a:solidFill>
            </c:spPr>
            <c:extLst>
              <c:ext xmlns:c16="http://schemas.microsoft.com/office/drawing/2014/chart" uri="{C3380CC4-5D6E-409C-BE32-E72D297353CC}">
                <c16:uniqueId val="{00000003-3CA1-4041-84EF-F1247CFE1ECA}"/>
              </c:ext>
            </c:extLst>
          </c:dPt>
          <c:dPt>
            <c:idx val="3"/>
            <c:bubble3D val="0"/>
            <c:spPr>
              <a:solidFill>
                <a:srgbClr val="FF9900"/>
              </a:solidFill>
            </c:spPr>
            <c:extLst>
              <c:ext xmlns:c16="http://schemas.microsoft.com/office/drawing/2014/chart" uri="{C3380CC4-5D6E-409C-BE32-E72D297353CC}">
                <c16:uniqueId val="{00000005-3CA1-4041-84EF-F1247CFE1ECA}"/>
              </c:ext>
            </c:extLst>
          </c:dPt>
          <c:dPt>
            <c:idx val="5"/>
            <c:bubble3D val="0"/>
            <c:spPr>
              <a:solidFill>
                <a:srgbClr val="FF0000"/>
              </a:solidFill>
            </c:spPr>
            <c:extLst>
              <c:ext xmlns:c16="http://schemas.microsoft.com/office/drawing/2014/chart" uri="{C3380CC4-5D6E-409C-BE32-E72D297353CC}">
                <c16:uniqueId val="{00000007-3CA1-4041-84EF-F1247CFE1ECA}"/>
              </c:ext>
            </c:extLst>
          </c:dPt>
          <c:dPt>
            <c:idx val="6"/>
            <c:bubble3D val="0"/>
            <c:spPr>
              <a:solidFill>
                <a:srgbClr val="C00000"/>
              </a:solidFill>
            </c:spPr>
            <c:extLst>
              <c:ext xmlns:c16="http://schemas.microsoft.com/office/drawing/2014/chart" uri="{C3380CC4-5D6E-409C-BE32-E72D297353CC}">
                <c16:uniqueId val="{00000009-3CA1-4041-84EF-F1247CFE1ECA}"/>
              </c:ext>
            </c:extLst>
          </c:dPt>
          <c:dPt>
            <c:idx val="7"/>
            <c:bubble3D val="0"/>
            <c:spPr>
              <a:solidFill>
                <a:srgbClr val="9900FF"/>
              </a:solidFill>
            </c:spPr>
            <c:extLst>
              <c:ext xmlns:c16="http://schemas.microsoft.com/office/drawing/2014/chart" uri="{C3380CC4-5D6E-409C-BE32-E72D297353CC}">
                <c16:uniqueId val="{0000000B-3CA1-4041-84EF-F1247CFE1ECA}"/>
              </c:ext>
            </c:extLst>
          </c:dPt>
          <c:dLbls>
            <c:spPr>
              <a:noFill/>
              <a:ln>
                <a:noFill/>
              </a:ln>
              <a:effectLst/>
            </c:spPr>
            <c:txPr>
              <a:bodyPr wrap="square" lIns="38100" tIns="19050" rIns="38100" bIns="19050" anchor="ctr">
                <a:spAutoFit/>
              </a:bodyPr>
              <a:lstStyle/>
              <a:p>
                <a:pPr>
                  <a:defRPr>
                    <a:solidFill>
                      <a:schemeClr val="bg1"/>
                    </a:solidFill>
                  </a:defRPr>
                </a:pPr>
                <a:endParaRPr lang="sl-SI"/>
              </a:p>
            </c:txPr>
            <c:showLegendKey val="0"/>
            <c:showVal val="0"/>
            <c:showCatName val="0"/>
            <c:showSerName val="0"/>
            <c:showPercent val="1"/>
            <c:showBubbleSize val="0"/>
            <c:showLeaderLines val="1"/>
            <c:leaderLines>
              <c:spPr>
                <a:ln>
                  <a:solidFill>
                    <a:schemeClr val="bg2"/>
                  </a:solidFill>
                </a:ln>
              </c:spPr>
            </c:leaderLines>
            <c:extLst>
              <c:ext xmlns:c15="http://schemas.microsoft.com/office/drawing/2012/chart" uri="{CE6537A1-D6FC-4f65-9D91-7224C49458BB}"/>
            </c:extLst>
          </c:dLbls>
          <c:cat>
            <c:strRef>
              <c:f>SKUPAJ!$N$8:$N$15</c:f>
              <c:strCache>
                <c:ptCount val="8"/>
                <c:pt idx="0">
                  <c:v>Hoja (tudi skiro, rolerji, kotalke ali rolka)</c:v>
                </c:pt>
                <c:pt idx="1">
                  <c:v>Kolo (tudi e-kolo in e-skiro)</c:v>
                </c:pt>
                <c:pt idx="2">
                  <c:v>Javni prevoz - avtobus </c:v>
                </c:pt>
                <c:pt idx="3">
                  <c:v>Javni prevoz - vlak </c:v>
                </c:pt>
                <c:pt idx="4">
                  <c:v>Avtomobil (sopotnik) </c:v>
                </c:pt>
                <c:pt idx="5">
                  <c:v>Avtomobil (voznik, pripeljem tudi sopotnika/-e)</c:v>
                </c:pt>
                <c:pt idx="6">
                  <c:v>Avtomobil (le voznik) </c:v>
                </c:pt>
                <c:pt idx="7">
                  <c:v>Drugi potovalni načini </c:v>
                </c:pt>
              </c:strCache>
            </c:strRef>
          </c:cat>
          <c:val>
            <c:numRef>
              <c:f>SKUPAJ!$O$8:$O$15</c:f>
              <c:numCache>
                <c:formatCode>0.0%</c:formatCode>
                <c:ptCount val="8"/>
                <c:pt idx="0">
                  <c:v>8.0867850098619326E-2</c:v>
                </c:pt>
                <c:pt idx="1">
                  <c:v>2.7613412228796843E-2</c:v>
                </c:pt>
                <c:pt idx="2">
                  <c:v>1.3806706114398421E-2</c:v>
                </c:pt>
                <c:pt idx="3">
                  <c:v>7.889546351084813E-3</c:v>
                </c:pt>
                <c:pt idx="4">
                  <c:v>0.13412228796844181</c:v>
                </c:pt>
                <c:pt idx="5">
                  <c:v>0.20710059171597633</c:v>
                </c:pt>
                <c:pt idx="6">
                  <c:v>0.51084812623274167</c:v>
                </c:pt>
                <c:pt idx="7">
                  <c:v>1.7751479289940829E-2</c:v>
                </c:pt>
              </c:numCache>
            </c:numRef>
          </c:val>
          <c:extLst>
            <c:ext xmlns:c16="http://schemas.microsoft.com/office/drawing/2014/chart" uri="{C3380CC4-5D6E-409C-BE32-E72D297353CC}">
              <c16:uniqueId val="{0000000C-3CA1-4041-84EF-F1247CFE1ECA}"/>
            </c:ext>
          </c:extLst>
        </c:ser>
        <c:ser>
          <c:idx val="0"/>
          <c:order val="1"/>
          <c:tx>
            <c:strRef>
              <c:f>SKUPAJ!$O$7</c:f>
              <c:strCache>
                <c:ptCount val="1"/>
                <c:pt idx="0">
                  <c:v>Prihodi (delež)</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E-3CA1-4041-84EF-F1247CFE1ECA}"/>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0-3CA1-4041-84EF-F1247CFE1E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3CA1-4041-84EF-F1247CFE1ECA}"/>
              </c:ext>
            </c:extLst>
          </c:dPt>
          <c:dPt>
            <c:idx val="3"/>
            <c:bubble3D val="0"/>
            <c:spPr>
              <a:solidFill>
                <a:srgbClr val="FF9900"/>
              </a:solidFill>
              <a:ln w="19050">
                <a:solidFill>
                  <a:schemeClr val="lt1"/>
                </a:solidFill>
              </a:ln>
              <a:effectLst/>
            </c:spPr>
            <c:extLst>
              <c:ext xmlns:c16="http://schemas.microsoft.com/office/drawing/2014/chart" uri="{C3380CC4-5D6E-409C-BE32-E72D297353CC}">
                <c16:uniqueId val="{00000014-3CA1-4041-84EF-F1247CFE1E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3CA1-4041-84EF-F1247CFE1ECA}"/>
              </c:ext>
            </c:extLst>
          </c:dPt>
          <c:dPt>
            <c:idx val="5"/>
            <c:bubble3D val="0"/>
            <c:spPr>
              <a:solidFill>
                <a:srgbClr val="FF0000"/>
              </a:solidFill>
              <a:ln w="19050">
                <a:solidFill>
                  <a:schemeClr val="lt1"/>
                </a:solidFill>
              </a:ln>
              <a:effectLst/>
            </c:spPr>
            <c:extLst>
              <c:ext xmlns:c16="http://schemas.microsoft.com/office/drawing/2014/chart" uri="{C3380CC4-5D6E-409C-BE32-E72D297353CC}">
                <c16:uniqueId val="{00000018-3CA1-4041-84EF-F1247CFE1ECA}"/>
              </c:ext>
            </c:extLst>
          </c:dPt>
          <c:dPt>
            <c:idx val="6"/>
            <c:bubble3D val="0"/>
            <c:spPr>
              <a:solidFill>
                <a:srgbClr val="C00000"/>
              </a:solidFill>
              <a:ln w="19050">
                <a:solidFill>
                  <a:schemeClr val="lt1"/>
                </a:solidFill>
              </a:ln>
              <a:effectLst/>
            </c:spPr>
            <c:extLst>
              <c:ext xmlns:c16="http://schemas.microsoft.com/office/drawing/2014/chart" uri="{C3380CC4-5D6E-409C-BE32-E72D297353CC}">
                <c16:uniqueId val="{0000001A-3CA1-4041-84EF-F1247CFE1ECA}"/>
              </c:ext>
            </c:extLst>
          </c:dPt>
          <c:dPt>
            <c:idx val="7"/>
            <c:bubble3D val="0"/>
            <c:spPr>
              <a:solidFill>
                <a:srgbClr val="9900FF"/>
              </a:solidFill>
              <a:ln w="19050">
                <a:solidFill>
                  <a:schemeClr val="lt1"/>
                </a:solidFill>
              </a:ln>
              <a:effectLst/>
            </c:spPr>
            <c:extLst>
              <c:ext xmlns:c16="http://schemas.microsoft.com/office/drawing/2014/chart" uri="{C3380CC4-5D6E-409C-BE32-E72D297353CC}">
                <c16:uniqueId val="{0000001C-3CA1-4041-84EF-F1247CFE1E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SKUPAJ!$N$8:$N$15</c:f>
              <c:strCache>
                <c:ptCount val="8"/>
                <c:pt idx="0">
                  <c:v>Hoja (tudi skiro, rolerji, kotalke ali rolka)</c:v>
                </c:pt>
                <c:pt idx="1">
                  <c:v>Kolo (tudi e-kolo in e-skiro)</c:v>
                </c:pt>
                <c:pt idx="2">
                  <c:v>Javni prevoz - avtobus </c:v>
                </c:pt>
                <c:pt idx="3">
                  <c:v>Javni prevoz - vlak </c:v>
                </c:pt>
                <c:pt idx="4">
                  <c:v>Avtomobil (sopotnik) </c:v>
                </c:pt>
                <c:pt idx="5">
                  <c:v>Avtomobil (voznik, pripeljem tudi sopotnika/-e)</c:v>
                </c:pt>
                <c:pt idx="6">
                  <c:v>Avtomobil (le voznik) </c:v>
                </c:pt>
                <c:pt idx="7">
                  <c:v>Drugi potovalni načini </c:v>
                </c:pt>
              </c:strCache>
            </c:strRef>
          </c:cat>
          <c:val>
            <c:numRef>
              <c:f>SKUPAJ!$O$8:$O$15</c:f>
              <c:numCache>
                <c:formatCode>0.0%</c:formatCode>
                <c:ptCount val="8"/>
                <c:pt idx="0">
                  <c:v>8.0867850098619326E-2</c:v>
                </c:pt>
                <c:pt idx="1">
                  <c:v>2.7613412228796843E-2</c:v>
                </c:pt>
                <c:pt idx="2">
                  <c:v>1.3806706114398421E-2</c:v>
                </c:pt>
                <c:pt idx="3">
                  <c:v>7.889546351084813E-3</c:v>
                </c:pt>
                <c:pt idx="4">
                  <c:v>0.13412228796844181</c:v>
                </c:pt>
                <c:pt idx="5">
                  <c:v>0.20710059171597633</c:v>
                </c:pt>
                <c:pt idx="6">
                  <c:v>0.51084812623274167</c:v>
                </c:pt>
                <c:pt idx="7">
                  <c:v>1.7751479289940829E-2</c:v>
                </c:pt>
              </c:numCache>
            </c:numRef>
          </c:val>
          <c:extLst>
            <c:ext xmlns:c16="http://schemas.microsoft.com/office/drawing/2014/chart" uri="{C3380CC4-5D6E-409C-BE32-E72D297353CC}">
              <c16:uniqueId val="{0000001D-3CA1-4041-84EF-F1247CFE1ECA}"/>
            </c:ext>
          </c:extLst>
        </c:ser>
        <c:dLbls>
          <c:showLegendKey val="0"/>
          <c:showVal val="0"/>
          <c:showCatName val="0"/>
          <c:showSerName val="0"/>
          <c:showPercent val="1"/>
          <c:showBubbleSize val="0"/>
          <c:showLeaderLines val="1"/>
        </c:dLbls>
        <c:firstSliceAng val="0"/>
      </c:pieChart>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l-SI"/>
        </a:p>
      </c:txPr>
    </c:legend>
    <c:plotVisOnly val="1"/>
    <c:dispBlanksAs val="gap"/>
    <c:showDLblsOverMax val="0"/>
    <c:extLst/>
  </c:chart>
  <c:txPr>
    <a:bodyPr/>
    <a:lstStyle/>
    <a:p>
      <a:pPr>
        <a:defRPr/>
      </a:pPr>
      <a:endParaRPr lang="sl-S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sl-SI" sz="1400" b="0">
                <a:solidFill>
                  <a:schemeClr val="bg1"/>
                </a:solidFill>
              </a:rPr>
              <a:t>Dolžine poti na delo </a:t>
            </a:r>
            <a:endParaRPr lang="en-US" sz="1400" b="0">
              <a:solidFill>
                <a:schemeClr val="bg1"/>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sl-SI"/>
        </a:p>
      </c:txPr>
    </c:title>
    <c:autoTitleDeleted val="0"/>
    <c:plotArea>
      <c:layout/>
      <c:pieChart>
        <c:varyColors val="1"/>
        <c:ser>
          <c:idx val="0"/>
          <c:order val="0"/>
          <c:tx>
            <c:strRef>
              <c:f>SKUPAJ!$O$21</c:f>
              <c:strCache>
                <c:ptCount val="1"/>
                <c:pt idx="0">
                  <c:v>%</c:v>
                </c:pt>
              </c:strCache>
            </c:strRef>
          </c:tx>
          <c:dPt>
            <c:idx val="0"/>
            <c:bubble3D val="0"/>
            <c:spPr>
              <a:solidFill>
                <a:srgbClr val="92D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F7A-46B3-B610-9B9F8B4BB91F}"/>
              </c:ext>
            </c:extLst>
          </c:dPt>
          <c:dPt>
            <c:idx val="1"/>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F7A-46B3-B610-9B9F8B4BB91F}"/>
              </c:ext>
            </c:extLst>
          </c:dPt>
          <c:dPt>
            <c:idx val="2"/>
            <c:bubble3D val="0"/>
            <c:spPr>
              <a:solidFill>
                <a:schemeClr val="accent1">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F7A-46B3-B610-9B9F8B4BB91F}"/>
              </c:ext>
            </c:extLst>
          </c:dPt>
          <c:dPt>
            <c:idx val="3"/>
            <c:bubble3D val="0"/>
            <c:spPr>
              <a:solidFill>
                <a:srgbClr val="AA72D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F7A-46B3-B610-9B9F8B4BB91F}"/>
              </c:ext>
            </c:extLst>
          </c:dPt>
          <c:dPt>
            <c:idx val="4"/>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FF7A-46B3-B610-9B9F8B4BB91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l-SI"/>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SKUPAJ!$N$22:$N$26</c:f>
              <c:strCache>
                <c:ptCount val="5"/>
                <c:pt idx="0">
                  <c:v>manj kot 2 km</c:v>
                </c:pt>
                <c:pt idx="1">
                  <c:v>2 - 5 km</c:v>
                </c:pt>
                <c:pt idx="2">
                  <c:v>5 - 10 km</c:v>
                </c:pt>
                <c:pt idx="3">
                  <c:v>10 - 30 km </c:v>
                </c:pt>
                <c:pt idx="4">
                  <c:v>več kot 30 km</c:v>
                </c:pt>
              </c:strCache>
            </c:strRef>
          </c:cat>
          <c:val>
            <c:numRef>
              <c:f>SKUPAJ!$O$22:$O$26</c:f>
              <c:numCache>
                <c:formatCode>0.0%</c:formatCode>
                <c:ptCount val="5"/>
                <c:pt idx="0">
                  <c:v>0.15740740740740741</c:v>
                </c:pt>
                <c:pt idx="1">
                  <c:v>0.19753086419753085</c:v>
                </c:pt>
                <c:pt idx="2">
                  <c:v>0.14506172839506173</c:v>
                </c:pt>
                <c:pt idx="3">
                  <c:v>0.40432098765432101</c:v>
                </c:pt>
                <c:pt idx="4">
                  <c:v>9.8765432098765427E-2</c:v>
                </c:pt>
              </c:numCache>
            </c:numRef>
          </c:val>
          <c:extLst>
            <c:ext xmlns:c16="http://schemas.microsoft.com/office/drawing/2014/chart" uri="{C3380CC4-5D6E-409C-BE32-E72D297353CC}">
              <c16:uniqueId val="{0000000A-FF7A-46B3-B610-9B9F8B4BB91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l-SI">
                <a:solidFill>
                  <a:schemeClr val="bg1"/>
                </a:solidFill>
              </a:rPr>
              <a:t>Način prihoda v osnovno šolo</a:t>
            </a:r>
            <a:endParaRPr lang="en-US">
              <a:solidFill>
                <a:schemeClr val="bg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l-SI"/>
        </a:p>
      </c:txPr>
    </c:title>
    <c:autoTitleDeleted val="0"/>
    <c:plotArea>
      <c:layout/>
      <c:barChart>
        <c:barDir val="col"/>
        <c:grouping val="clustered"/>
        <c:varyColors val="0"/>
        <c:ser>
          <c:idx val="0"/>
          <c:order val="0"/>
          <c:tx>
            <c:strRef>
              <c:f>List1!$E$3</c:f>
              <c:strCache>
                <c:ptCount val="1"/>
                <c:pt idx="0">
                  <c:v>Prihodi (delež)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(List1!$C$4,List1!$C$5,List1!$C$8,List1!$C$11)</c:f>
              <c:strCache>
                <c:ptCount val="4"/>
                <c:pt idx="0">
                  <c:v>Hoja (tudi skiro, rolerji, kotalke ali rolka) – sam(a) ali s prijatelji  </c:v>
                </c:pt>
                <c:pt idx="1">
                  <c:v>Hoja (tudi skiro, rolerji, kotalke ali rolka) – v spremstvu staršev oz. odraslih  </c:v>
                </c:pt>
                <c:pt idx="2">
                  <c:v>Šolski avtobus/kombi  </c:v>
                </c:pt>
                <c:pt idx="3">
                  <c:v>Avtomobil  </c:v>
                </c:pt>
              </c:strCache>
            </c:strRef>
          </c:cat>
          <c:val>
            <c:numRef>
              <c:f>(List1!$E$4,List1!$E$5,List1!$E$8,List1!$E$11)</c:f>
              <c:numCache>
                <c:formatCode>0%</c:formatCode>
                <c:ptCount val="4"/>
                <c:pt idx="0">
                  <c:v>0.35616438356164382</c:v>
                </c:pt>
                <c:pt idx="1">
                  <c:v>1.3698630136986301E-2</c:v>
                </c:pt>
                <c:pt idx="2">
                  <c:v>0.34246575342465752</c:v>
                </c:pt>
                <c:pt idx="3">
                  <c:v>0.28767123287671231</c:v>
                </c:pt>
              </c:numCache>
            </c:numRef>
          </c:val>
          <c:extLst>
            <c:ext xmlns:c16="http://schemas.microsoft.com/office/drawing/2014/chart" uri="{C3380CC4-5D6E-409C-BE32-E72D297353CC}">
              <c16:uniqueId val="{00000000-96CA-4E6C-88B2-2C7CD37817C6}"/>
            </c:ext>
          </c:extLst>
        </c:ser>
        <c:dLbls>
          <c:showLegendKey val="0"/>
          <c:showVal val="0"/>
          <c:showCatName val="0"/>
          <c:showSerName val="0"/>
          <c:showPercent val="0"/>
          <c:showBubbleSize val="0"/>
        </c:dLbls>
        <c:gapWidth val="219"/>
        <c:overlap val="-27"/>
        <c:axId val="317699200"/>
        <c:axId val="317696456"/>
      </c:barChart>
      <c:catAx>
        <c:axId val="31769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l-SI"/>
          </a:p>
        </c:txPr>
        <c:crossAx val="317696456"/>
        <c:crosses val="autoZero"/>
        <c:auto val="1"/>
        <c:lblAlgn val="ctr"/>
        <c:lblOffset val="100"/>
        <c:noMultiLvlLbl val="0"/>
      </c:catAx>
      <c:valAx>
        <c:axId val="317696456"/>
        <c:scaling>
          <c:orientation val="minMax"/>
        </c:scaling>
        <c:delete val="0"/>
        <c:axPos val="l"/>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l-SI"/>
          </a:p>
        </c:txPr>
        <c:crossAx val="317699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l-SI">
                <a:solidFill>
                  <a:schemeClr val="bg1"/>
                </a:solidFill>
              </a:rPr>
              <a:t>Delež uporabe potovalnih načinov za poti na delo</a:t>
            </a:r>
            <a:endParaRPr lang="en-US">
              <a:solidFill>
                <a:schemeClr val="bg1"/>
              </a:solidFill>
            </a:endParaRPr>
          </a:p>
        </c:rich>
      </c:tx>
      <c:overlay val="0"/>
      <c:spPr>
        <a:noFill/>
        <a:ln>
          <a:noFill/>
        </a:ln>
        <a:effectLst/>
      </c:spPr>
    </c:title>
    <c:autoTitleDeleted val="0"/>
    <c:plotArea>
      <c:layout/>
      <c:pieChart>
        <c:varyColors val="1"/>
        <c:ser>
          <c:idx val="1"/>
          <c:order val="0"/>
          <c:tx>
            <c:strRef>
              <c:f>SKUPAJ!$O$7</c:f>
              <c:strCache>
                <c:ptCount val="1"/>
                <c:pt idx="0">
                  <c:v>Prihodi (delež)</c:v>
                </c:pt>
              </c:strCache>
            </c:strRef>
          </c:tx>
          <c:dPt>
            <c:idx val="0"/>
            <c:bubble3D val="0"/>
            <c:spPr>
              <a:solidFill>
                <a:srgbClr val="92D050"/>
              </a:solidFill>
            </c:spPr>
            <c:extLst>
              <c:ext xmlns:c16="http://schemas.microsoft.com/office/drawing/2014/chart" uri="{C3380CC4-5D6E-409C-BE32-E72D297353CC}">
                <c16:uniqueId val="{00000001-3CA1-4041-84EF-F1247CFE1ECA}"/>
              </c:ext>
            </c:extLst>
          </c:dPt>
          <c:dPt>
            <c:idx val="1"/>
            <c:bubble3D val="0"/>
            <c:spPr>
              <a:solidFill>
                <a:schemeClr val="accent6">
                  <a:lumMod val="75000"/>
                </a:schemeClr>
              </a:solidFill>
            </c:spPr>
            <c:extLst>
              <c:ext xmlns:c16="http://schemas.microsoft.com/office/drawing/2014/chart" uri="{C3380CC4-5D6E-409C-BE32-E72D297353CC}">
                <c16:uniqueId val="{00000003-3CA1-4041-84EF-F1247CFE1ECA}"/>
              </c:ext>
            </c:extLst>
          </c:dPt>
          <c:dPt>
            <c:idx val="3"/>
            <c:bubble3D val="0"/>
            <c:spPr>
              <a:solidFill>
                <a:srgbClr val="FF9900"/>
              </a:solidFill>
            </c:spPr>
            <c:extLst>
              <c:ext xmlns:c16="http://schemas.microsoft.com/office/drawing/2014/chart" uri="{C3380CC4-5D6E-409C-BE32-E72D297353CC}">
                <c16:uniqueId val="{00000005-3CA1-4041-84EF-F1247CFE1ECA}"/>
              </c:ext>
            </c:extLst>
          </c:dPt>
          <c:dPt>
            <c:idx val="5"/>
            <c:bubble3D val="0"/>
            <c:spPr>
              <a:solidFill>
                <a:srgbClr val="FF0000"/>
              </a:solidFill>
            </c:spPr>
            <c:extLst>
              <c:ext xmlns:c16="http://schemas.microsoft.com/office/drawing/2014/chart" uri="{C3380CC4-5D6E-409C-BE32-E72D297353CC}">
                <c16:uniqueId val="{00000007-3CA1-4041-84EF-F1247CFE1ECA}"/>
              </c:ext>
            </c:extLst>
          </c:dPt>
          <c:dPt>
            <c:idx val="6"/>
            <c:bubble3D val="0"/>
            <c:spPr>
              <a:solidFill>
                <a:srgbClr val="C00000"/>
              </a:solidFill>
            </c:spPr>
            <c:extLst>
              <c:ext xmlns:c16="http://schemas.microsoft.com/office/drawing/2014/chart" uri="{C3380CC4-5D6E-409C-BE32-E72D297353CC}">
                <c16:uniqueId val="{00000009-3CA1-4041-84EF-F1247CFE1ECA}"/>
              </c:ext>
            </c:extLst>
          </c:dPt>
          <c:dPt>
            <c:idx val="7"/>
            <c:bubble3D val="0"/>
            <c:spPr>
              <a:solidFill>
                <a:srgbClr val="9900FF"/>
              </a:solidFill>
            </c:spPr>
            <c:extLst>
              <c:ext xmlns:c16="http://schemas.microsoft.com/office/drawing/2014/chart" uri="{C3380CC4-5D6E-409C-BE32-E72D297353CC}">
                <c16:uniqueId val="{0000000B-3CA1-4041-84EF-F1247CFE1ECA}"/>
              </c:ext>
            </c:extLst>
          </c:dPt>
          <c:dLbls>
            <c:spPr>
              <a:noFill/>
              <a:ln>
                <a:noFill/>
              </a:ln>
              <a:effectLst/>
            </c:spPr>
            <c:txPr>
              <a:bodyPr wrap="square" lIns="38100" tIns="19050" rIns="38100" bIns="19050" anchor="ctr">
                <a:spAutoFit/>
              </a:bodyPr>
              <a:lstStyle/>
              <a:p>
                <a:pPr>
                  <a:defRPr>
                    <a:solidFill>
                      <a:schemeClr val="bg1"/>
                    </a:solidFill>
                  </a:defRPr>
                </a:pPr>
                <a:endParaRPr lang="sl-SI"/>
              </a:p>
            </c:txPr>
            <c:showLegendKey val="0"/>
            <c:showVal val="0"/>
            <c:showCatName val="0"/>
            <c:showSerName val="0"/>
            <c:showPercent val="1"/>
            <c:showBubbleSize val="0"/>
            <c:showLeaderLines val="1"/>
            <c:leaderLines>
              <c:spPr>
                <a:ln>
                  <a:solidFill>
                    <a:schemeClr val="bg2"/>
                  </a:solidFill>
                </a:ln>
              </c:spPr>
            </c:leaderLines>
            <c:extLst>
              <c:ext xmlns:c15="http://schemas.microsoft.com/office/drawing/2012/chart" uri="{CE6537A1-D6FC-4f65-9D91-7224C49458BB}"/>
            </c:extLst>
          </c:dLbls>
          <c:cat>
            <c:strRef>
              <c:f>SKUPAJ!$N$8:$N$15</c:f>
              <c:strCache>
                <c:ptCount val="8"/>
                <c:pt idx="0">
                  <c:v>Hoja (tudi skiro, rolerji, kotalke ali rolka)</c:v>
                </c:pt>
                <c:pt idx="1">
                  <c:v>Kolo (tudi e-kolo in e-skiro)</c:v>
                </c:pt>
                <c:pt idx="2">
                  <c:v>Javni prevoz - avtobus </c:v>
                </c:pt>
                <c:pt idx="3">
                  <c:v>Javni prevoz - vlak </c:v>
                </c:pt>
                <c:pt idx="4">
                  <c:v>Avtomobil (sopotnik) </c:v>
                </c:pt>
                <c:pt idx="5">
                  <c:v>Avtomobil (voznik, pripeljem tudi sopotnika/-e)</c:v>
                </c:pt>
                <c:pt idx="6">
                  <c:v>Avtomobil (le voznik) </c:v>
                </c:pt>
                <c:pt idx="7">
                  <c:v>Drugi potovalni načini </c:v>
                </c:pt>
              </c:strCache>
            </c:strRef>
          </c:cat>
          <c:val>
            <c:numRef>
              <c:f>SKUPAJ!$O$8:$O$15</c:f>
              <c:numCache>
                <c:formatCode>0.0%</c:formatCode>
                <c:ptCount val="8"/>
                <c:pt idx="0">
                  <c:v>8.0867850098619326E-2</c:v>
                </c:pt>
                <c:pt idx="1">
                  <c:v>2.7613412228796843E-2</c:v>
                </c:pt>
                <c:pt idx="2">
                  <c:v>1.3806706114398421E-2</c:v>
                </c:pt>
                <c:pt idx="3">
                  <c:v>7.889546351084813E-3</c:v>
                </c:pt>
                <c:pt idx="4">
                  <c:v>0.13412228796844181</c:v>
                </c:pt>
                <c:pt idx="5">
                  <c:v>0.20710059171597633</c:v>
                </c:pt>
                <c:pt idx="6">
                  <c:v>0.51084812623274167</c:v>
                </c:pt>
                <c:pt idx="7">
                  <c:v>1.7751479289940829E-2</c:v>
                </c:pt>
              </c:numCache>
            </c:numRef>
          </c:val>
          <c:extLst>
            <c:ext xmlns:c16="http://schemas.microsoft.com/office/drawing/2014/chart" uri="{C3380CC4-5D6E-409C-BE32-E72D297353CC}">
              <c16:uniqueId val="{0000000C-3CA1-4041-84EF-F1247CFE1ECA}"/>
            </c:ext>
          </c:extLst>
        </c:ser>
        <c:ser>
          <c:idx val="0"/>
          <c:order val="1"/>
          <c:tx>
            <c:strRef>
              <c:f>SKUPAJ!$O$7</c:f>
              <c:strCache>
                <c:ptCount val="1"/>
                <c:pt idx="0">
                  <c:v>Prihodi (delež)</c:v>
                </c:pt>
              </c:strCache>
            </c:strRef>
          </c:tx>
          <c:dPt>
            <c:idx val="0"/>
            <c:bubble3D val="0"/>
            <c:spPr>
              <a:solidFill>
                <a:srgbClr val="92D050"/>
              </a:solidFill>
              <a:ln w="19050">
                <a:solidFill>
                  <a:schemeClr val="lt1"/>
                </a:solidFill>
              </a:ln>
              <a:effectLst/>
            </c:spPr>
            <c:extLst>
              <c:ext xmlns:c16="http://schemas.microsoft.com/office/drawing/2014/chart" uri="{C3380CC4-5D6E-409C-BE32-E72D297353CC}">
                <c16:uniqueId val="{0000000E-3CA1-4041-84EF-F1247CFE1ECA}"/>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10-3CA1-4041-84EF-F1247CFE1E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3CA1-4041-84EF-F1247CFE1ECA}"/>
              </c:ext>
            </c:extLst>
          </c:dPt>
          <c:dPt>
            <c:idx val="3"/>
            <c:bubble3D val="0"/>
            <c:spPr>
              <a:solidFill>
                <a:srgbClr val="FF9900"/>
              </a:solidFill>
              <a:ln w="19050">
                <a:solidFill>
                  <a:schemeClr val="lt1"/>
                </a:solidFill>
              </a:ln>
              <a:effectLst/>
            </c:spPr>
            <c:extLst>
              <c:ext xmlns:c16="http://schemas.microsoft.com/office/drawing/2014/chart" uri="{C3380CC4-5D6E-409C-BE32-E72D297353CC}">
                <c16:uniqueId val="{00000014-3CA1-4041-84EF-F1247CFE1E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3CA1-4041-84EF-F1247CFE1ECA}"/>
              </c:ext>
            </c:extLst>
          </c:dPt>
          <c:dPt>
            <c:idx val="5"/>
            <c:bubble3D val="0"/>
            <c:spPr>
              <a:solidFill>
                <a:srgbClr val="FF0000"/>
              </a:solidFill>
              <a:ln w="19050">
                <a:solidFill>
                  <a:schemeClr val="lt1"/>
                </a:solidFill>
              </a:ln>
              <a:effectLst/>
            </c:spPr>
            <c:extLst>
              <c:ext xmlns:c16="http://schemas.microsoft.com/office/drawing/2014/chart" uri="{C3380CC4-5D6E-409C-BE32-E72D297353CC}">
                <c16:uniqueId val="{00000018-3CA1-4041-84EF-F1247CFE1ECA}"/>
              </c:ext>
            </c:extLst>
          </c:dPt>
          <c:dPt>
            <c:idx val="6"/>
            <c:bubble3D val="0"/>
            <c:spPr>
              <a:solidFill>
                <a:srgbClr val="C00000"/>
              </a:solidFill>
              <a:ln w="19050">
                <a:solidFill>
                  <a:schemeClr val="lt1"/>
                </a:solidFill>
              </a:ln>
              <a:effectLst/>
            </c:spPr>
            <c:extLst>
              <c:ext xmlns:c16="http://schemas.microsoft.com/office/drawing/2014/chart" uri="{C3380CC4-5D6E-409C-BE32-E72D297353CC}">
                <c16:uniqueId val="{0000001A-3CA1-4041-84EF-F1247CFE1ECA}"/>
              </c:ext>
            </c:extLst>
          </c:dPt>
          <c:dPt>
            <c:idx val="7"/>
            <c:bubble3D val="0"/>
            <c:spPr>
              <a:solidFill>
                <a:srgbClr val="9900FF"/>
              </a:solidFill>
              <a:ln w="19050">
                <a:solidFill>
                  <a:schemeClr val="lt1"/>
                </a:solidFill>
              </a:ln>
              <a:effectLst/>
            </c:spPr>
            <c:extLst>
              <c:ext xmlns:c16="http://schemas.microsoft.com/office/drawing/2014/chart" uri="{C3380CC4-5D6E-409C-BE32-E72D297353CC}">
                <c16:uniqueId val="{0000001C-3CA1-4041-84EF-F1247CFE1E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SKUPAJ!$N$8:$N$15</c:f>
              <c:strCache>
                <c:ptCount val="8"/>
                <c:pt idx="0">
                  <c:v>Hoja (tudi skiro, rolerji, kotalke ali rolka)</c:v>
                </c:pt>
                <c:pt idx="1">
                  <c:v>Kolo (tudi e-kolo in e-skiro)</c:v>
                </c:pt>
                <c:pt idx="2">
                  <c:v>Javni prevoz - avtobus </c:v>
                </c:pt>
                <c:pt idx="3">
                  <c:v>Javni prevoz - vlak </c:v>
                </c:pt>
                <c:pt idx="4">
                  <c:v>Avtomobil (sopotnik) </c:v>
                </c:pt>
                <c:pt idx="5">
                  <c:v>Avtomobil (voznik, pripeljem tudi sopotnika/-e)</c:v>
                </c:pt>
                <c:pt idx="6">
                  <c:v>Avtomobil (le voznik) </c:v>
                </c:pt>
                <c:pt idx="7">
                  <c:v>Drugi potovalni načini </c:v>
                </c:pt>
              </c:strCache>
            </c:strRef>
          </c:cat>
          <c:val>
            <c:numRef>
              <c:f>SKUPAJ!$O$8:$O$15</c:f>
              <c:numCache>
                <c:formatCode>0.0%</c:formatCode>
                <c:ptCount val="8"/>
                <c:pt idx="0">
                  <c:v>8.0867850098619326E-2</c:v>
                </c:pt>
                <c:pt idx="1">
                  <c:v>2.7613412228796843E-2</c:v>
                </c:pt>
                <c:pt idx="2">
                  <c:v>1.3806706114398421E-2</c:v>
                </c:pt>
                <c:pt idx="3">
                  <c:v>7.889546351084813E-3</c:v>
                </c:pt>
                <c:pt idx="4">
                  <c:v>0.13412228796844181</c:v>
                </c:pt>
                <c:pt idx="5">
                  <c:v>0.20710059171597633</c:v>
                </c:pt>
                <c:pt idx="6">
                  <c:v>0.51084812623274167</c:v>
                </c:pt>
                <c:pt idx="7">
                  <c:v>1.7751479289940829E-2</c:v>
                </c:pt>
              </c:numCache>
            </c:numRef>
          </c:val>
          <c:extLst>
            <c:ext xmlns:c16="http://schemas.microsoft.com/office/drawing/2014/chart" uri="{C3380CC4-5D6E-409C-BE32-E72D297353CC}">
              <c16:uniqueId val="{0000001D-3CA1-4041-84EF-F1247CFE1ECA}"/>
            </c:ext>
          </c:extLst>
        </c:ser>
        <c:dLbls>
          <c:showLegendKey val="0"/>
          <c:showVal val="0"/>
          <c:showCatName val="0"/>
          <c:showSerName val="0"/>
          <c:showPercent val="1"/>
          <c:showBubbleSize val="0"/>
          <c:showLeaderLines val="1"/>
        </c:dLbls>
        <c:firstSliceAng val="0"/>
      </c:pieChart>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l-SI"/>
        </a:p>
      </c:txPr>
    </c:legend>
    <c:plotVisOnly val="1"/>
    <c:dispBlanksAs val="gap"/>
    <c:showDLblsOverMax val="0"/>
    <c:extLst/>
  </c:chart>
  <c:txPr>
    <a:bodyPr/>
    <a:lstStyle/>
    <a:p>
      <a:pPr>
        <a:defRPr/>
      </a:pPr>
      <a:endParaRPr lang="sl-S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r>
              <a:rPr lang="sl-SI" sz="1400" b="0">
                <a:solidFill>
                  <a:schemeClr val="bg1"/>
                </a:solidFill>
              </a:rPr>
              <a:t>Dolžine poti na delo </a:t>
            </a:r>
            <a:endParaRPr lang="en-US" sz="1400" b="0">
              <a:solidFill>
                <a:schemeClr val="bg1"/>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sl-SI"/>
        </a:p>
      </c:txPr>
    </c:title>
    <c:autoTitleDeleted val="0"/>
    <c:plotArea>
      <c:layout/>
      <c:pieChart>
        <c:varyColors val="1"/>
        <c:ser>
          <c:idx val="0"/>
          <c:order val="0"/>
          <c:tx>
            <c:strRef>
              <c:f>SKUPAJ!$O$21</c:f>
              <c:strCache>
                <c:ptCount val="1"/>
                <c:pt idx="0">
                  <c:v>%</c:v>
                </c:pt>
              </c:strCache>
            </c:strRef>
          </c:tx>
          <c:dPt>
            <c:idx val="0"/>
            <c:bubble3D val="0"/>
            <c:spPr>
              <a:solidFill>
                <a:srgbClr val="92D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F7A-46B3-B610-9B9F8B4BB91F}"/>
              </c:ext>
            </c:extLst>
          </c:dPt>
          <c:dPt>
            <c:idx val="1"/>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F7A-46B3-B610-9B9F8B4BB91F}"/>
              </c:ext>
            </c:extLst>
          </c:dPt>
          <c:dPt>
            <c:idx val="2"/>
            <c:bubble3D val="0"/>
            <c:spPr>
              <a:solidFill>
                <a:schemeClr val="accent1">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F7A-46B3-B610-9B9F8B4BB91F}"/>
              </c:ext>
            </c:extLst>
          </c:dPt>
          <c:dPt>
            <c:idx val="3"/>
            <c:bubble3D val="0"/>
            <c:spPr>
              <a:solidFill>
                <a:srgbClr val="AA72D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F7A-46B3-B610-9B9F8B4BB91F}"/>
              </c:ext>
            </c:extLst>
          </c:dPt>
          <c:dPt>
            <c:idx val="4"/>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FF7A-46B3-B610-9B9F8B4BB91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l-SI"/>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SKUPAJ!$N$22:$N$26</c:f>
              <c:strCache>
                <c:ptCount val="5"/>
                <c:pt idx="0">
                  <c:v>manj kot 2 km</c:v>
                </c:pt>
                <c:pt idx="1">
                  <c:v>2 - 5 km</c:v>
                </c:pt>
                <c:pt idx="2">
                  <c:v>5 - 10 km</c:v>
                </c:pt>
                <c:pt idx="3">
                  <c:v>10 - 30 km </c:v>
                </c:pt>
                <c:pt idx="4">
                  <c:v>več kot 30 km</c:v>
                </c:pt>
              </c:strCache>
            </c:strRef>
          </c:cat>
          <c:val>
            <c:numRef>
              <c:f>SKUPAJ!$O$22:$O$26</c:f>
              <c:numCache>
                <c:formatCode>0.0%</c:formatCode>
                <c:ptCount val="5"/>
                <c:pt idx="0">
                  <c:v>0.15740740740740741</c:v>
                </c:pt>
                <c:pt idx="1">
                  <c:v>0.19753086419753085</c:v>
                </c:pt>
                <c:pt idx="2">
                  <c:v>0.14506172839506173</c:v>
                </c:pt>
                <c:pt idx="3">
                  <c:v>0.40432098765432101</c:v>
                </c:pt>
                <c:pt idx="4">
                  <c:v>9.8765432098765427E-2</c:v>
                </c:pt>
              </c:numCache>
            </c:numRef>
          </c:val>
          <c:extLst>
            <c:ext xmlns:c16="http://schemas.microsoft.com/office/drawing/2014/chart" uri="{C3380CC4-5D6E-409C-BE32-E72D297353CC}">
              <c16:uniqueId val="{0000000A-FF7A-46B3-B610-9B9F8B4BB91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l-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sl-SI">
                <a:solidFill>
                  <a:schemeClr val="bg1"/>
                </a:solidFill>
              </a:rPr>
              <a:t>Način prihoda v osnovno šolo</a:t>
            </a:r>
            <a:endParaRPr lang="en-US">
              <a:solidFill>
                <a:schemeClr val="bg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sl-SI"/>
        </a:p>
      </c:txPr>
    </c:title>
    <c:autoTitleDeleted val="0"/>
    <c:plotArea>
      <c:layout/>
      <c:barChart>
        <c:barDir val="col"/>
        <c:grouping val="clustered"/>
        <c:varyColors val="0"/>
        <c:ser>
          <c:idx val="0"/>
          <c:order val="0"/>
          <c:tx>
            <c:strRef>
              <c:f>List1!$E$3</c:f>
              <c:strCache>
                <c:ptCount val="1"/>
                <c:pt idx="0">
                  <c:v>Prihodi (delež)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l-S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(List1!$C$4,List1!$C$5,List1!$C$8,List1!$C$11)</c:f>
              <c:strCache>
                <c:ptCount val="4"/>
                <c:pt idx="0">
                  <c:v>Hoja (tudi skiro, rolerji, kotalke ali rolka) – sam(a) ali s prijatelji  </c:v>
                </c:pt>
                <c:pt idx="1">
                  <c:v>Hoja (tudi skiro, rolerji, kotalke ali rolka) – v spremstvu staršev oz. odraslih  </c:v>
                </c:pt>
                <c:pt idx="2">
                  <c:v>Šolski avtobus/kombi  </c:v>
                </c:pt>
                <c:pt idx="3">
                  <c:v>Avtomobil  </c:v>
                </c:pt>
              </c:strCache>
            </c:strRef>
          </c:cat>
          <c:val>
            <c:numRef>
              <c:f>(List1!$E$4,List1!$E$5,List1!$E$8,List1!$E$11)</c:f>
              <c:numCache>
                <c:formatCode>0%</c:formatCode>
                <c:ptCount val="4"/>
                <c:pt idx="0">
                  <c:v>0.35616438356164382</c:v>
                </c:pt>
                <c:pt idx="1">
                  <c:v>1.3698630136986301E-2</c:v>
                </c:pt>
                <c:pt idx="2">
                  <c:v>0.34246575342465752</c:v>
                </c:pt>
                <c:pt idx="3">
                  <c:v>0.28767123287671231</c:v>
                </c:pt>
              </c:numCache>
            </c:numRef>
          </c:val>
          <c:extLst>
            <c:ext xmlns:c16="http://schemas.microsoft.com/office/drawing/2014/chart" uri="{C3380CC4-5D6E-409C-BE32-E72D297353CC}">
              <c16:uniqueId val="{00000000-96CA-4E6C-88B2-2C7CD37817C6}"/>
            </c:ext>
          </c:extLst>
        </c:ser>
        <c:dLbls>
          <c:showLegendKey val="0"/>
          <c:showVal val="0"/>
          <c:showCatName val="0"/>
          <c:showSerName val="0"/>
          <c:showPercent val="0"/>
          <c:showBubbleSize val="0"/>
        </c:dLbls>
        <c:gapWidth val="219"/>
        <c:overlap val="-27"/>
        <c:axId val="319090256"/>
        <c:axId val="319092608"/>
      </c:barChart>
      <c:catAx>
        <c:axId val="31909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l-SI"/>
          </a:p>
        </c:txPr>
        <c:crossAx val="319092608"/>
        <c:crosses val="autoZero"/>
        <c:auto val="1"/>
        <c:lblAlgn val="ctr"/>
        <c:lblOffset val="100"/>
        <c:noMultiLvlLbl val="0"/>
      </c:catAx>
      <c:valAx>
        <c:axId val="319092608"/>
        <c:scaling>
          <c:orientation val="minMax"/>
        </c:scaling>
        <c:delete val="0"/>
        <c:axPos val="l"/>
        <c:majorGridlines>
          <c:spPr>
            <a:ln w="9525" cap="flat" cmpd="sng" algn="ctr">
              <a:solidFill>
                <a:schemeClr val="bg2"/>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sl-SI"/>
          </a:p>
        </c:txPr>
        <c:crossAx val="319090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4A3152D-FF82-4943-8131-C8DD10003295}" type="datetime1">
              <a:rPr lang="sl-SI" smtClean="0"/>
              <a:t>30. 09. 2024</a:t>
            </a:fld>
            <a:endParaRPr lang="sl-SI" dirty="0"/>
          </a:p>
        </p:txBody>
      </p:sp>
      <p:sp>
        <p:nvSpPr>
          <p:cNvPr id="4" name="Označba mesta za nogo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B3C20D7-F8F1-4196-9585-26F31AFC85C9}" type="slidenum">
              <a:rPr lang="sl-SI" smtClean="0"/>
              <a:t>‹#›</a:t>
            </a:fld>
            <a:endParaRPr lang="sl-SI" dirty="0"/>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BA8E810-3C76-454F-A482-43F47D38A06F}" type="datetime1">
              <a:rPr lang="sl-SI" smtClean="0"/>
              <a:t>30. 09. 2024</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dirty="0"/>
              <a:t>Uredite sloge besedila matrice</a:t>
            </a:r>
          </a:p>
          <a:p>
            <a:pPr lvl="1" rtl="0"/>
            <a:r>
              <a:rPr lang="sl-SI" dirty="0"/>
              <a:t>Druga raven</a:t>
            </a:r>
          </a:p>
          <a:p>
            <a:pPr lvl="2" rtl="0"/>
            <a:r>
              <a:rPr lang="sl-SI" dirty="0"/>
              <a:t>Tretja raven</a:t>
            </a:r>
          </a:p>
          <a:p>
            <a:pPr lvl="3" rtl="0"/>
            <a:r>
              <a:rPr lang="sl-SI" dirty="0"/>
              <a:t>Četrta raven</a:t>
            </a:r>
          </a:p>
          <a:p>
            <a:pPr lvl="4" rtl="0"/>
            <a:r>
              <a:rPr lang="sl-SI" dirty="0"/>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AEC444-603B-4F09-9A06-5917518DD901}" type="slidenum">
              <a:rPr lang="sl-SI" smtClean="0"/>
              <a:t>‹#›</a:t>
            </a:fld>
            <a:endParaRPr lang="sl-SI"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rtlCol="0"/>
          <a:lstStyle/>
          <a:p>
            <a:pPr rtl="0"/>
            <a:endParaRPr lang="sl-SI" noProof="0" dirty="0"/>
          </a:p>
        </p:txBody>
      </p:sp>
      <p:sp>
        <p:nvSpPr>
          <p:cNvPr id="4" name="Označba mesta številke diapozitiva 3"/>
          <p:cNvSpPr>
            <a:spLocks noGrp="1"/>
          </p:cNvSpPr>
          <p:nvPr>
            <p:ph type="sldNum" sz="quarter" idx="10"/>
          </p:nvPr>
        </p:nvSpPr>
        <p:spPr/>
        <p:txBody>
          <a:bodyPr rtlCol="0"/>
          <a:lstStyle/>
          <a:p>
            <a:pPr rtl="0"/>
            <a:fld id="{8DAEC444-603B-4F09-9A06-5917518DD901}" type="slidenum">
              <a:rPr lang="sl-SI" smtClean="0"/>
              <a:t>1</a:t>
            </a:fld>
            <a:endParaRPr lang="sl-SI" dirty="0"/>
          </a:p>
        </p:txBody>
      </p:sp>
    </p:spTree>
    <p:extLst>
      <p:ext uri="{BB962C8B-B14F-4D97-AF65-F5344CB8AC3E}">
        <p14:creationId xmlns:p14="http://schemas.microsoft.com/office/powerpoint/2010/main" val="403915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10</a:t>
            </a:fld>
            <a:endParaRPr lang="sl-SI" dirty="0"/>
          </a:p>
        </p:txBody>
      </p:sp>
    </p:spTree>
    <p:extLst>
      <p:ext uri="{BB962C8B-B14F-4D97-AF65-F5344CB8AC3E}">
        <p14:creationId xmlns:p14="http://schemas.microsoft.com/office/powerpoint/2010/main" val="395489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11</a:t>
            </a:fld>
            <a:endParaRPr lang="sl-SI" dirty="0"/>
          </a:p>
        </p:txBody>
      </p:sp>
    </p:spTree>
    <p:extLst>
      <p:ext uri="{BB962C8B-B14F-4D97-AF65-F5344CB8AC3E}">
        <p14:creationId xmlns:p14="http://schemas.microsoft.com/office/powerpoint/2010/main" val="513462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12</a:t>
            </a:fld>
            <a:endParaRPr lang="sl-SI" dirty="0"/>
          </a:p>
        </p:txBody>
      </p:sp>
    </p:spTree>
    <p:extLst>
      <p:ext uri="{BB962C8B-B14F-4D97-AF65-F5344CB8AC3E}">
        <p14:creationId xmlns:p14="http://schemas.microsoft.com/office/powerpoint/2010/main" val="74030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8DAEC444-603B-4F09-9A06-5917518DD901}" type="slidenum">
              <a:rPr lang="sl-SI" smtClean="0"/>
              <a:t>13</a:t>
            </a:fld>
            <a:endParaRPr lang="sl-SI" dirty="0"/>
          </a:p>
        </p:txBody>
      </p:sp>
    </p:spTree>
    <p:extLst>
      <p:ext uri="{BB962C8B-B14F-4D97-AF65-F5344CB8AC3E}">
        <p14:creationId xmlns:p14="http://schemas.microsoft.com/office/powerpoint/2010/main" val="2662176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14</a:t>
            </a:fld>
            <a:endParaRPr lang="sl-SI" dirty="0"/>
          </a:p>
        </p:txBody>
      </p:sp>
    </p:spTree>
    <p:extLst>
      <p:ext uri="{BB962C8B-B14F-4D97-AF65-F5344CB8AC3E}">
        <p14:creationId xmlns:p14="http://schemas.microsoft.com/office/powerpoint/2010/main" val="154892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15</a:t>
            </a:fld>
            <a:endParaRPr lang="sl-SI" dirty="0"/>
          </a:p>
        </p:txBody>
      </p:sp>
    </p:spTree>
    <p:extLst>
      <p:ext uri="{BB962C8B-B14F-4D97-AF65-F5344CB8AC3E}">
        <p14:creationId xmlns:p14="http://schemas.microsoft.com/office/powerpoint/2010/main" val="1938336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8DAEC444-603B-4F09-9A06-5917518DD901}" type="slidenum">
              <a:rPr lang="sl-SI" smtClean="0"/>
              <a:t>16</a:t>
            </a:fld>
            <a:endParaRPr lang="sl-SI" dirty="0"/>
          </a:p>
        </p:txBody>
      </p:sp>
    </p:spTree>
    <p:extLst>
      <p:ext uri="{BB962C8B-B14F-4D97-AF65-F5344CB8AC3E}">
        <p14:creationId xmlns:p14="http://schemas.microsoft.com/office/powerpoint/2010/main" val="405619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17</a:t>
            </a:fld>
            <a:endParaRPr lang="sl-SI" dirty="0"/>
          </a:p>
        </p:txBody>
      </p:sp>
    </p:spTree>
    <p:extLst>
      <p:ext uri="{BB962C8B-B14F-4D97-AF65-F5344CB8AC3E}">
        <p14:creationId xmlns:p14="http://schemas.microsoft.com/office/powerpoint/2010/main" val="2323139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18</a:t>
            </a:fld>
            <a:endParaRPr lang="sl-SI" dirty="0"/>
          </a:p>
        </p:txBody>
      </p:sp>
    </p:spTree>
    <p:extLst>
      <p:ext uri="{BB962C8B-B14F-4D97-AF65-F5344CB8AC3E}">
        <p14:creationId xmlns:p14="http://schemas.microsoft.com/office/powerpoint/2010/main" val="1788982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8DAEC444-603B-4F09-9A06-5917518DD901}" type="slidenum">
              <a:rPr lang="sl-SI" smtClean="0"/>
              <a:t>19</a:t>
            </a:fld>
            <a:endParaRPr lang="sl-SI" dirty="0"/>
          </a:p>
        </p:txBody>
      </p:sp>
    </p:spTree>
    <p:extLst>
      <p:ext uri="{BB962C8B-B14F-4D97-AF65-F5344CB8AC3E}">
        <p14:creationId xmlns:p14="http://schemas.microsoft.com/office/powerpoint/2010/main" val="381039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2</a:t>
            </a:fld>
            <a:endParaRPr lang="sl-SI" dirty="0"/>
          </a:p>
        </p:txBody>
      </p:sp>
    </p:spTree>
    <p:extLst>
      <p:ext uri="{BB962C8B-B14F-4D97-AF65-F5344CB8AC3E}">
        <p14:creationId xmlns:p14="http://schemas.microsoft.com/office/powerpoint/2010/main" val="1241252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20</a:t>
            </a:fld>
            <a:endParaRPr lang="sl-SI" dirty="0"/>
          </a:p>
        </p:txBody>
      </p:sp>
    </p:spTree>
    <p:extLst>
      <p:ext uri="{BB962C8B-B14F-4D97-AF65-F5344CB8AC3E}">
        <p14:creationId xmlns:p14="http://schemas.microsoft.com/office/powerpoint/2010/main" val="1701758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21</a:t>
            </a:fld>
            <a:endParaRPr lang="sl-SI" dirty="0"/>
          </a:p>
        </p:txBody>
      </p:sp>
    </p:spTree>
    <p:extLst>
      <p:ext uri="{BB962C8B-B14F-4D97-AF65-F5344CB8AC3E}">
        <p14:creationId xmlns:p14="http://schemas.microsoft.com/office/powerpoint/2010/main" val="635120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8DAEC444-603B-4F09-9A06-5917518DD901}" type="slidenum">
              <a:rPr lang="sl-SI" smtClean="0"/>
              <a:t>22</a:t>
            </a:fld>
            <a:endParaRPr lang="sl-SI" dirty="0"/>
          </a:p>
        </p:txBody>
      </p:sp>
    </p:spTree>
    <p:extLst>
      <p:ext uri="{BB962C8B-B14F-4D97-AF65-F5344CB8AC3E}">
        <p14:creationId xmlns:p14="http://schemas.microsoft.com/office/powerpoint/2010/main" val="162897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23</a:t>
            </a:fld>
            <a:endParaRPr lang="sl-SI" dirty="0"/>
          </a:p>
        </p:txBody>
      </p:sp>
    </p:spTree>
    <p:extLst>
      <p:ext uri="{BB962C8B-B14F-4D97-AF65-F5344CB8AC3E}">
        <p14:creationId xmlns:p14="http://schemas.microsoft.com/office/powerpoint/2010/main" val="811695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24</a:t>
            </a:fld>
            <a:endParaRPr lang="sl-SI" dirty="0"/>
          </a:p>
        </p:txBody>
      </p:sp>
    </p:spTree>
    <p:extLst>
      <p:ext uri="{BB962C8B-B14F-4D97-AF65-F5344CB8AC3E}">
        <p14:creationId xmlns:p14="http://schemas.microsoft.com/office/powerpoint/2010/main" val="2396834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25</a:t>
            </a:fld>
            <a:endParaRPr lang="sl-SI" dirty="0"/>
          </a:p>
        </p:txBody>
      </p:sp>
    </p:spTree>
    <p:extLst>
      <p:ext uri="{BB962C8B-B14F-4D97-AF65-F5344CB8AC3E}">
        <p14:creationId xmlns:p14="http://schemas.microsoft.com/office/powerpoint/2010/main" val="2733828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26</a:t>
            </a:fld>
            <a:endParaRPr lang="sl-SI" dirty="0"/>
          </a:p>
        </p:txBody>
      </p:sp>
    </p:spTree>
    <p:extLst>
      <p:ext uri="{BB962C8B-B14F-4D97-AF65-F5344CB8AC3E}">
        <p14:creationId xmlns:p14="http://schemas.microsoft.com/office/powerpoint/2010/main" val="334564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8DAEC444-603B-4F09-9A06-5917518DD901}" type="slidenum">
              <a:rPr lang="sl-SI" smtClean="0"/>
              <a:t>3</a:t>
            </a:fld>
            <a:endParaRPr lang="sl-SI" dirty="0"/>
          </a:p>
        </p:txBody>
      </p:sp>
    </p:spTree>
    <p:extLst>
      <p:ext uri="{BB962C8B-B14F-4D97-AF65-F5344CB8AC3E}">
        <p14:creationId xmlns:p14="http://schemas.microsoft.com/office/powerpoint/2010/main" val="350447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4</a:t>
            </a:fld>
            <a:endParaRPr lang="sl-SI" dirty="0"/>
          </a:p>
        </p:txBody>
      </p:sp>
    </p:spTree>
    <p:extLst>
      <p:ext uri="{BB962C8B-B14F-4D97-AF65-F5344CB8AC3E}">
        <p14:creationId xmlns:p14="http://schemas.microsoft.com/office/powerpoint/2010/main" val="299405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5</a:t>
            </a:fld>
            <a:endParaRPr lang="sl-SI" dirty="0"/>
          </a:p>
        </p:txBody>
      </p:sp>
    </p:spTree>
    <p:extLst>
      <p:ext uri="{BB962C8B-B14F-4D97-AF65-F5344CB8AC3E}">
        <p14:creationId xmlns:p14="http://schemas.microsoft.com/office/powerpoint/2010/main" val="4728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8DAEC444-603B-4F09-9A06-5917518DD901}" type="slidenum">
              <a:rPr lang="sl-SI" smtClean="0"/>
              <a:t>6</a:t>
            </a:fld>
            <a:endParaRPr lang="sl-SI" dirty="0"/>
          </a:p>
        </p:txBody>
      </p:sp>
    </p:spTree>
    <p:extLst>
      <p:ext uri="{BB962C8B-B14F-4D97-AF65-F5344CB8AC3E}">
        <p14:creationId xmlns:p14="http://schemas.microsoft.com/office/powerpoint/2010/main" val="1089147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7</a:t>
            </a:fld>
            <a:endParaRPr lang="sl-SI" dirty="0"/>
          </a:p>
        </p:txBody>
      </p:sp>
    </p:spTree>
    <p:extLst>
      <p:ext uri="{BB962C8B-B14F-4D97-AF65-F5344CB8AC3E}">
        <p14:creationId xmlns:p14="http://schemas.microsoft.com/office/powerpoint/2010/main" val="311581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8</a:t>
            </a:fld>
            <a:endParaRPr lang="sl-SI" dirty="0"/>
          </a:p>
        </p:txBody>
      </p:sp>
    </p:spTree>
    <p:extLst>
      <p:ext uri="{BB962C8B-B14F-4D97-AF65-F5344CB8AC3E}">
        <p14:creationId xmlns:p14="http://schemas.microsoft.com/office/powerpoint/2010/main" val="1501784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2E58-46CC-297E-4921-10D4EFA52DC1}"/>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49D5F3F-1492-E1FC-DE31-ADCE7CE30411}"/>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D6D89DF-6EE6-F518-6F0A-E2B79E2FE1D9}"/>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69047C80-D265-C9A0-10EC-1B8FE13B9F84}"/>
              </a:ext>
            </a:extLst>
          </p:cNvPr>
          <p:cNvSpPr>
            <a:spLocks noGrp="1"/>
          </p:cNvSpPr>
          <p:nvPr>
            <p:ph type="sldNum" sz="quarter" idx="10"/>
          </p:nvPr>
        </p:nvSpPr>
        <p:spPr/>
        <p:txBody>
          <a:bodyPr/>
          <a:lstStyle/>
          <a:p>
            <a:pPr rtl="0"/>
            <a:fld id="{8DAEC444-603B-4F09-9A06-5917518DD901}" type="slidenum">
              <a:rPr lang="sl-SI" smtClean="0"/>
              <a:t>9</a:t>
            </a:fld>
            <a:endParaRPr lang="sl-SI" dirty="0"/>
          </a:p>
        </p:txBody>
      </p:sp>
    </p:spTree>
    <p:extLst>
      <p:ext uri="{BB962C8B-B14F-4D97-AF65-F5344CB8AC3E}">
        <p14:creationId xmlns:p14="http://schemas.microsoft.com/office/powerpoint/2010/main" val="282812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7" name="Pravokotnik"/>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 name="Naslov 1"/>
          <p:cNvSpPr>
            <a:spLocks noGrp="1"/>
          </p:cNvSpPr>
          <p:nvPr>
            <p:ph type="ctrTitle"/>
          </p:nvPr>
        </p:nvSpPr>
        <p:spPr>
          <a:xfrm>
            <a:off x="838201" y="4114800"/>
            <a:ext cx="10515598" cy="1158446"/>
          </a:xfrm>
        </p:spPr>
        <p:txBody>
          <a:bodyPr rtlCol="0" anchor="b">
            <a:normAutofit/>
          </a:bodyPr>
          <a:lstStyle>
            <a:lvl1pPr algn="l" rtl="0">
              <a:defRPr sz="5200">
                <a:solidFill>
                  <a:schemeClr val="tx1"/>
                </a:solidFill>
              </a:defRPr>
            </a:lvl1pPr>
          </a:lstStyle>
          <a:p>
            <a:pPr rtl="0"/>
            <a:r>
              <a:rPr lang="sl-SI"/>
              <a:t>Kliknite, če želite urediti slog naslova matrice</a:t>
            </a:r>
            <a:endParaRPr lang="sl-SI" dirty="0"/>
          </a:p>
        </p:txBody>
      </p:sp>
      <p:sp>
        <p:nvSpPr>
          <p:cNvPr id="3" name="Podnaslov 2"/>
          <p:cNvSpPr>
            <a:spLocks noGrp="1"/>
          </p:cNvSpPr>
          <p:nvPr>
            <p:ph type="subTitle" idx="1"/>
          </p:nvPr>
        </p:nvSpPr>
        <p:spPr>
          <a:xfrm>
            <a:off x="838201" y="5338170"/>
            <a:ext cx="10515598" cy="474836"/>
          </a:xfrm>
        </p:spPr>
        <p:txBody>
          <a:bodyPr rtlCol="0"/>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l-SI"/>
              <a:t>Kliknite, če želite urediti slog podnaslova matrice</a:t>
            </a:r>
            <a:endParaRPr lang="sl-SI" dirty="0"/>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sl-SI" dirty="0"/>
          </a:p>
        </p:txBody>
      </p:sp>
      <p:sp>
        <p:nvSpPr>
          <p:cNvPr id="3" name="Označba mesta za navpično besedilo 2"/>
          <p:cNvSpPr>
            <a:spLocks noGrp="1"/>
          </p:cNvSpPr>
          <p:nvPr>
            <p:ph type="body" orient="vert" idx="1"/>
          </p:nvPr>
        </p:nvSpPr>
        <p:spPr/>
        <p:txBody>
          <a:bodyPr vert="eaVert" rtlCol="0"/>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za nogo 3"/>
          <p:cNvSpPr>
            <a:spLocks noGrp="1"/>
          </p:cNvSpPr>
          <p:nvPr>
            <p:ph type="ftr" sz="quarter" idx="11"/>
          </p:nvPr>
        </p:nvSpPr>
        <p:spPr/>
        <p:txBody>
          <a:bodyPr rtlCol="0"/>
          <a:lstStyle/>
          <a:p>
            <a:pPr rtl="0"/>
            <a:endParaRPr lang="sl-SI" dirty="0"/>
          </a:p>
        </p:txBody>
      </p:sp>
      <p:sp>
        <p:nvSpPr>
          <p:cNvPr id="4" name="Označba mesta za datum 4"/>
          <p:cNvSpPr>
            <a:spLocks noGrp="1"/>
          </p:cNvSpPr>
          <p:nvPr>
            <p:ph type="dt" sz="half" idx="10"/>
          </p:nvPr>
        </p:nvSpPr>
        <p:spPr/>
        <p:txBody>
          <a:bodyPr rtlCol="0"/>
          <a:lstStyle/>
          <a:p>
            <a:pPr rtl="0"/>
            <a:fld id="{E5BB8175-5EF9-4520-91AC-FA35A146CF8E}" type="datetime1">
              <a:rPr lang="sl-SI" smtClean="0"/>
              <a:t>30. 09. 2024</a:t>
            </a:fld>
            <a:endParaRPr lang="sl-SI" dirty="0"/>
          </a:p>
        </p:txBody>
      </p:sp>
      <p:sp>
        <p:nvSpPr>
          <p:cNvPr id="6" name="Označba mesta številke diapozitiva 5"/>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9741693" y="365125"/>
            <a:ext cx="1600200" cy="5811838"/>
          </a:xfrm>
        </p:spPr>
        <p:txBody>
          <a:bodyPr vert="eaVert" rtlCol="0"/>
          <a:lstStyle>
            <a:lvl1pPr>
              <a:defRPr/>
            </a:lvl1pPr>
          </a:lstStyle>
          <a:p>
            <a:pPr rtl="0"/>
            <a:r>
              <a:rPr lang="sl-SI"/>
              <a:t>Kliknite, če želite urediti slog naslova matrice</a:t>
            </a:r>
            <a:endParaRPr lang="sl-SI" dirty="0"/>
          </a:p>
        </p:txBody>
      </p:sp>
      <p:sp>
        <p:nvSpPr>
          <p:cNvPr id="3" name="Označba mesta za navpično besedilo 2"/>
          <p:cNvSpPr>
            <a:spLocks noGrp="1"/>
          </p:cNvSpPr>
          <p:nvPr>
            <p:ph type="body" orient="vert" idx="1"/>
          </p:nvPr>
        </p:nvSpPr>
        <p:spPr>
          <a:xfrm>
            <a:off x="838200" y="365125"/>
            <a:ext cx="8534400" cy="5811838"/>
          </a:xfrm>
        </p:spPr>
        <p:txBody>
          <a:bodyPr vert="eaVert" rtlCol="0"/>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za nogo 3"/>
          <p:cNvSpPr>
            <a:spLocks noGrp="1"/>
          </p:cNvSpPr>
          <p:nvPr>
            <p:ph type="ftr" sz="quarter" idx="11"/>
          </p:nvPr>
        </p:nvSpPr>
        <p:spPr/>
        <p:txBody>
          <a:bodyPr rtlCol="0"/>
          <a:lstStyle/>
          <a:p>
            <a:pPr rtl="0"/>
            <a:endParaRPr lang="sl-SI" dirty="0"/>
          </a:p>
        </p:txBody>
      </p:sp>
      <p:sp>
        <p:nvSpPr>
          <p:cNvPr id="4" name="Označba mesta za datum 4"/>
          <p:cNvSpPr>
            <a:spLocks noGrp="1"/>
          </p:cNvSpPr>
          <p:nvPr>
            <p:ph type="dt" sz="half" idx="10"/>
          </p:nvPr>
        </p:nvSpPr>
        <p:spPr/>
        <p:txBody>
          <a:bodyPr rtlCol="0"/>
          <a:lstStyle/>
          <a:p>
            <a:pPr rtl="0"/>
            <a:fld id="{B43F7BE5-CA98-4D74-9849-200D59019BEF}" type="datetime1">
              <a:rPr lang="sl-SI" smtClean="0"/>
              <a:t>30. 09. 2024</a:t>
            </a:fld>
            <a:endParaRPr lang="sl-SI" dirty="0"/>
          </a:p>
        </p:txBody>
      </p:sp>
      <p:sp>
        <p:nvSpPr>
          <p:cNvPr id="6" name="Označba mesta številke diapozitiva 5"/>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a:t>Kliknite, če želite urediti slog naslova matrice</a:t>
            </a:r>
            <a:endParaRPr lang="sl-SI" dirty="0"/>
          </a:p>
        </p:txBody>
      </p:sp>
      <p:sp>
        <p:nvSpPr>
          <p:cNvPr id="3" name="Označba mesta za vsebino 2"/>
          <p:cNvSpPr>
            <a:spLocks noGrp="1"/>
          </p:cNvSpPr>
          <p:nvPr>
            <p:ph idx="1"/>
          </p:nvPr>
        </p:nvSpPr>
        <p:spPr/>
        <p:txBody>
          <a:bodyPr rtlCol="0"/>
          <a:lstStyle>
            <a:lvl1pPr rtl="0">
              <a:defRPr/>
            </a:lvl1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za nogo 3"/>
          <p:cNvSpPr>
            <a:spLocks noGrp="1"/>
          </p:cNvSpPr>
          <p:nvPr>
            <p:ph type="ftr" sz="quarter" idx="11"/>
          </p:nvPr>
        </p:nvSpPr>
        <p:spPr/>
        <p:txBody>
          <a:bodyPr rtlCol="0"/>
          <a:lstStyle/>
          <a:p>
            <a:pPr rtl="0"/>
            <a:endParaRPr lang="sl-SI" dirty="0"/>
          </a:p>
        </p:txBody>
      </p:sp>
      <p:sp>
        <p:nvSpPr>
          <p:cNvPr id="4" name="Označba mesta za datum 4"/>
          <p:cNvSpPr>
            <a:spLocks noGrp="1"/>
          </p:cNvSpPr>
          <p:nvPr>
            <p:ph type="dt" sz="half" idx="10"/>
          </p:nvPr>
        </p:nvSpPr>
        <p:spPr/>
        <p:txBody>
          <a:bodyPr rtlCol="0"/>
          <a:lstStyle/>
          <a:p>
            <a:pPr rtl="0"/>
            <a:fld id="{212533A1-AA10-491B-B4B3-506D8723FE7C}" type="datetime1">
              <a:rPr lang="sl-SI" smtClean="0"/>
              <a:t>30. 09. 2024</a:t>
            </a:fld>
            <a:endParaRPr lang="sl-SI" dirty="0"/>
          </a:p>
        </p:txBody>
      </p:sp>
      <p:sp>
        <p:nvSpPr>
          <p:cNvPr id="6" name="Označba mesta številke diapozitiva 5"/>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lava odseka">
    <p:spTree>
      <p:nvGrpSpPr>
        <p:cNvPr id="1" name=""/>
        <p:cNvGrpSpPr/>
        <p:nvPr/>
      </p:nvGrpSpPr>
      <p:grpSpPr>
        <a:xfrm>
          <a:off x="0" y="0"/>
          <a:ext cx="0" cy="0"/>
          <a:chOff x="0" y="0"/>
          <a:chExt cx="0" cy="0"/>
        </a:xfrm>
      </p:grpSpPr>
      <p:sp>
        <p:nvSpPr>
          <p:cNvPr id="7" name="Pravokotnik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 name="Naslov 1"/>
          <p:cNvSpPr>
            <a:spLocks noGrp="1"/>
          </p:cNvSpPr>
          <p:nvPr>
            <p:ph type="title"/>
          </p:nvPr>
        </p:nvSpPr>
        <p:spPr>
          <a:xfrm>
            <a:off x="841248" y="3429000"/>
            <a:ext cx="9601200" cy="1838519"/>
          </a:xfrm>
        </p:spPr>
        <p:txBody>
          <a:bodyPr rtlCol="0" anchor="b">
            <a:normAutofit/>
          </a:bodyPr>
          <a:lstStyle>
            <a:lvl1pPr>
              <a:defRPr sz="5200">
                <a:solidFill>
                  <a:schemeClr val="bg1"/>
                </a:solidFill>
              </a:defRPr>
            </a:lvl1pPr>
          </a:lstStyle>
          <a:p>
            <a:pPr rtl="0"/>
            <a:r>
              <a:rPr lang="sl-SI"/>
              <a:t>Kliknite, če želite urediti slog naslova matrice</a:t>
            </a:r>
            <a:endParaRPr lang="sl-SI" dirty="0"/>
          </a:p>
        </p:txBody>
      </p:sp>
      <p:sp>
        <p:nvSpPr>
          <p:cNvPr id="3" name="Označba mesta besedila 2"/>
          <p:cNvSpPr>
            <a:spLocks noGrp="1"/>
          </p:cNvSpPr>
          <p:nvPr>
            <p:ph type="body" idx="1"/>
          </p:nvPr>
        </p:nvSpPr>
        <p:spPr>
          <a:xfrm>
            <a:off x="841248" y="5340096"/>
            <a:ext cx="9601200" cy="475488"/>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sl-SI"/>
              <a:t>Kliknite za urejanje slogov besedila matrice</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1145224"/>
          </a:xfrm>
        </p:spPr>
        <p:txBody>
          <a:bodyPr rtlCol="0"/>
          <a:lstStyle>
            <a:lvl1pPr rtl="0">
              <a:defRPr/>
            </a:lvl1pPr>
          </a:lstStyle>
          <a:p>
            <a:pPr rtl="0"/>
            <a:r>
              <a:rPr lang="sl-SI"/>
              <a:t>Kliknite, če želite urediti slog naslova matrice</a:t>
            </a:r>
            <a:endParaRPr lang="sl-SI" dirty="0"/>
          </a:p>
        </p:txBody>
      </p:sp>
      <p:sp>
        <p:nvSpPr>
          <p:cNvPr id="3" name="Označba mesta za vsebino 2"/>
          <p:cNvSpPr>
            <a:spLocks noGrp="1"/>
          </p:cNvSpPr>
          <p:nvPr>
            <p:ph sz="half" idx="1"/>
          </p:nvPr>
        </p:nvSpPr>
        <p:spPr>
          <a:xfrm>
            <a:off x="838200" y="1825625"/>
            <a:ext cx="5029200" cy="4351338"/>
          </a:xfrm>
        </p:spPr>
        <p:txBody>
          <a:bodyPr rtlCol="0">
            <a:normAutofit/>
          </a:bodyPr>
          <a:lstStyle>
            <a:lvl1pPr rtl="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4" name="Označba mesta vsebine 3"/>
          <p:cNvSpPr>
            <a:spLocks noGrp="1"/>
          </p:cNvSpPr>
          <p:nvPr>
            <p:ph sz="half" idx="2"/>
          </p:nvPr>
        </p:nvSpPr>
        <p:spPr>
          <a:xfrm>
            <a:off x="6324600" y="1825625"/>
            <a:ext cx="50292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6" name="Označba mesta za nogo 4"/>
          <p:cNvSpPr>
            <a:spLocks noGrp="1"/>
          </p:cNvSpPr>
          <p:nvPr>
            <p:ph type="ftr" sz="quarter" idx="11"/>
          </p:nvPr>
        </p:nvSpPr>
        <p:spPr/>
        <p:txBody>
          <a:bodyPr rtlCol="0"/>
          <a:lstStyle/>
          <a:p>
            <a:pPr rtl="0"/>
            <a:endParaRPr lang="sl-SI" dirty="0"/>
          </a:p>
        </p:txBody>
      </p:sp>
      <p:sp>
        <p:nvSpPr>
          <p:cNvPr id="5" name="Označba mesta za datum 5"/>
          <p:cNvSpPr>
            <a:spLocks noGrp="1"/>
          </p:cNvSpPr>
          <p:nvPr>
            <p:ph type="dt" sz="half" idx="10"/>
          </p:nvPr>
        </p:nvSpPr>
        <p:spPr/>
        <p:txBody>
          <a:bodyPr rtlCol="0"/>
          <a:lstStyle/>
          <a:p>
            <a:pPr rtl="0"/>
            <a:fld id="{2234C052-BEED-4CD1-A335-A0E59A9D51DD}" type="datetime1">
              <a:rPr lang="sl-SI" smtClean="0"/>
              <a:t>30. 09. 2024</a:t>
            </a:fld>
            <a:endParaRPr lang="sl-SI" dirty="0"/>
          </a:p>
        </p:txBody>
      </p:sp>
      <p:sp>
        <p:nvSpPr>
          <p:cNvPr id="7" name="Označba mesta številke diapozitiva 6"/>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sl-SI" dirty="0"/>
          </a:p>
        </p:txBody>
      </p:sp>
      <p:sp>
        <p:nvSpPr>
          <p:cNvPr id="3" name="Označba mesta besedila 2"/>
          <p:cNvSpPr>
            <a:spLocks noGrp="1"/>
          </p:cNvSpPr>
          <p:nvPr>
            <p:ph type="body" idx="1"/>
          </p:nvPr>
        </p:nvSpPr>
        <p:spPr>
          <a:xfrm>
            <a:off x="8397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a:t>Kliknite za urejanje slogov besedila matrice</a:t>
            </a:r>
          </a:p>
        </p:txBody>
      </p:sp>
      <p:sp>
        <p:nvSpPr>
          <p:cNvPr id="4" name="Označba mesta vsebine 3"/>
          <p:cNvSpPr>
            <a:spLocks noGrp="1"/>
          </p:cNvSpPr>
          <p:nvPr>
            <p:ph sz="half" idx="2"/>
          </p:nvPr>
        </p:nvSpPr>
        <p:spPr>
          <a:xfrm>
            <a:off x="8397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za besedilo 4"/>
          <p:cNvSpPr>
            <a:spLocks noGrp="1"/>
          </p:cNvSpPr>
          <p:nvPr>
            <p:ph type="body" sz="quarter" idx="3"/>
          </p:nvPr>
        </p:nvSpPr>
        <p:spPr>
          <a:xfrm>
            <a:off x="63261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a:t>Kliknite za urejanje slogov besedila matrice</a:t>
            </a:r>
          </a:p>
        </p:txBody>
      </p:sp>
      <p:sp>
        <p:nvSpPr>
          <p:cNvPr id="6" name="Označba mesta za vsebino 5"/>
          <p:cNvSpPr>
            <a:spLocks noGrp="1"/>
          </p:cNvSpPr>
          <p:nvPr>
            <p:ph sz="quarter" idx="4"/>
          </p:nvPr>
        </p:nvSpPr>
        <p:spPr>
          <a:xfrm>
            <a:off x="63261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8" name="Označba mesta za nogo 6"/>
          <p:cNvSpPr>
            <a:spLocks noGrp="1"/>
          </p:cNvSpPr>
          <p:nvPr>
            <p:ph type="ftr" sz="quarter" idx="11"/>
          </p:nvPr>
        </p:nvSpPr>
        <p:spPr/>
        <p:txBody>
          <a:bodyPr rtlCol="0"/>
          <a:lstStyle/>
          <a:p>
            <a:pPr rtl="0"/>
            <a:endParaRPr lang="sl-SI" dirty="0"/>
          </a:p>
        </p:txBody>
      </p:sp>
      <p:sp>
        <p:nvSpPr>
          <p:cNvPr id="7" name="Označba mesta za datum 7"/>
          <p:cNvSpPr>
            <a:spLocks noGrp="1"/>
          </p:cNvSpPr>
          <p:nvPr>
            <p:ph type="dt" sz="half" idx="10"/>
          </p:nvPr>
        </p:nvSpPr>
        <p:spPr/>
        <p:txBody>
          <a:bodyPr rtlCol="0"/>
          <a:lstStyle/>
          <a:p>
            <a:pPr rtl="0"/>
            <a:fld id="{D0F79E62-C94E-47CA-A04B-28FFD375570B}" type="datetime1">
              <a:rPr lang="sl-SI" smtClean="0"/>
              <a:t>30. 09. 2024</a:t>
            </a:fld>
            <a:endParaRPr lang="sl-SI" dirty="0"/>
          </a:p>
        </p:txBody>
      </p:sp>
      <p:sp>
        <p:nvSpPr>
          <p:cNvPr id="9" name="Označba mesta za številko diapozitiva 8"/>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a:t>Kliknite, če želite urediti slog naslova matrice</a:t>
            </a:r>
            <a:endParaRPr lang="sl-SI" dirty="0"/>
          </a:p>
        </p:txBody>
      </p:sp>
      <p:sp>
        <p:nvSpPr>
          <p:cNvPr id="4" name="Označba mesta za nogo 2"/>
          <p:cNvSpPr>
            <a:spLocks noGrp="1"/>
          </p:cNvSpPr>
          <p:nvPr>
            <p:ph type="ftr" sz="quarter" idx="11"/>
          </p:nvPr>
        </p:nvSpPr>
        <p:spPr/>
        <p:txBody>
          <a:bodyPr rtlCol="0"/>
          <a:lstStyle/>
          <a:p>
            <a:pPr rtl="0"/>
            <a:endParaRPr lang="sl-SI" dirty="0"/>
          </a:p>
        </p:txBody>
      </p:sp>
      <p:sp>
        <p:nvSpPr>
          <p:cNvPr id="3" name="Označba mesta za datum 3"/>
          <p:cNvSpPr>
            <a:spLocks noGrp="1"/>
          </p:cNvSpPr>
          <p:nvPr>
            <p:ph type="dt" sz="half" idx="10"/>
          </p:nvPr>
        </p:nvSpPr>
        <p:spPr/>
        <p:txBody>
          <a:bodyPr rtlCol="0"/>
          <a:lstStyle/>
          <a:p>
            <a:pPr rtl="0"/>
            <a:fld id="{FD0DF87C-D453-4F5C-9228-81329545492F}" type="datetime1">
              <a:rPr lang="sl-SI" smtClean="0"/>
              <a:t>30. 09. 2024</a:t>
            </a:fld>
            <a:endParaRPr lang="sl-SI" dirty="0"/>
          </a:p>
        </p:txBody>
      </p:sp>
      <p:sp>
        <p:nvSpPr>
          <p:cNvPr id="5" name="Označba mesta za številko diapozitiva 4"/>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3" name="Označba mesta za nogo 1"/>
          <p:cNvSpPr>
            <a:spLocks noGrp="1"/>
          </p:cNvSpPr>
          <p:nvPr>
            <p:ph type="ftr" sz="quarter" idx="11"/>
          </p:nvPr>
        </p:nvSpPr>
        <p:spPr/>
        <p:txBody>
          <a:bodyPr rtlCol="0"/>
          <a:lstStyle/>
          <a:p>
            <a:pPr rtl="0"/>
            <a:endParaRPr lang="sl-SI" dirty="0"/>
          </a:p>
        </p:txBody>
      </p:sp>
      <p:sp>
        <p:nvSpPr>
          <p:cNvPr id="2" name="Označba mesta za datum 2"/>
          <p:cNvSpPr>
            <a:spLocks noGrp="1"/>
          </p:cNvSpPr>
          <p:nvPr>
            <p:ph type="dt" sz="half" idx="10"/>
          </p:nvPr>
        </p:nvSpPr>
        <p:spPr/>
        <p:txBody>
          <a:bodyPr rtlCol="0"/>
          <a:lstStyle/>
          <a:p>
            <a:pPr rtl="0"/>
            <a:fld id="{56F6343E-E55C-4BCB-BD00-5AAFD07DB48F}" type="datetime1">
              <a:rPr lang="sl-SI" smtClean="0"/>
              <a:t>30. 09. 2024</a:t>
            </a:fld>
            <a:endParaRPr lang="sl-SI" dirty="0"/>
          </a:p>
        </p:txBody>
      </p:sp>
      <p:sp>
        <p:nvSpPr>
          <p:cNvPr id="4" name="Označba mesta za številko diapozitiva 3"/>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7924800" y="1524000"/>
            <a:ext cx="3429000" cy="1905000"/>
          </a:xfrm>
        </p:spPr>
        <p:txBody>
          <a:bodyPr rtlCol="0" anchor="b">
            <a:normAutofit/>
          </a:bodyPr>
          <a:lstStyle>
            <a:lvl1pPr>
              <a:defRPr sz="3400"/>
            </a:lvl1pPr>
          </a:lstStyle>
          <a:p>
            <a:pPr rtl="0"/>
            <a:r>
              <a:rPr lang="sl-SI"/>
              <a:t>Kliknite, če želite urediti slog naslova matrice</a:t>
            </a:r>
            <a:endParaRPr lang="sl-SI" dirty="0"/>
          </a:p>
        </p:txBody>
      </p:sp>
      <p:sp>
        <p:nvSpPr>
          <p:cNvPr id="3" name="Označba mesta za vsebino 2"/>
          <p:cNvSpPr>
            <a:spLocks noGrp="1"/>
          </p:cNvSpPr>
          <p:nvPr>
            <p:ph idx="1"/>
          </p:nvPr>
        </p:nvSpPr>
        <p:spPr>
          <a:xfrm>
            <a:off x="838200" y="685800"/>
            <a:ext cx="6400800" cy="5257800"/>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sl-SI"/>
              <a:t>Kliknite za urejanje slogov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4" name="Označba mesta besedila 3"/>
          <p:cNvSpPr>
            <a:spLocks noGrp="1"/>
          </p:cNvSpPr>
          <p:nvPr>
            <p:ph type="body" sz="half" idx="2"/>
          </p:nvPr>
        </p:nvSpPr>
        <p:spPr>
          <a:xfrm>
            <a:off x="7924800" y="3581400"/>
            <a:ext cx="3429000"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l-SI"/>
              <a:t>Kliknite za urejanje slogov besedila matrice</a:t>
            </a:r>
          </a:p>
        </p:txBody>
      </p:sp>
      <p:sp>
        <p:nvSpPr>
          <p:cNvPr id="6" name="Označba mesta za nogo 4"/>
          <p:cNvSpPr>
            <a:spLocks noGrp="1"/>
          </p:cNvSpPr>
          <p:nvPr>
            <p:ph type="ftr" sz="quarter" idx="11"/>
          </p:nvPr>
        </p:nvSpPr>
        <p:spPr/>
        <p:txBody>
          <a:bodyPr rtlCol="0"/>
          <a:lstStyle/>
          <a:p>
            <a:pPr rtl="0"/>
            <a:endParaRPr lang="sl-SI" dirty="0"/>
          </a:p>
        </p:txBody>
      </p:sp>
      <p:sp>
        <p:nvSpPr>
          <p:cNvPr id="5" name="Označba mesta za datum 5"/>
          <p:cNvSpPr>
            <a:spLocks noGrp="1"/>
          </p:cNvSpPr>
          <p:nvPr>
            <p:ph type="dt" sz="half" idx="10"/>
          </p:nvPr>
        </p:nvSpPr>
        <p:spPr/>
        <p:txBody>
          <a:bodyPr rtlCol="0"/>
          <a:lstStyle/>
          <a:p>
            <a:pPr rtl="0"/>
            <a:fld id="{AFA3E7EA-A254-4F72-A45B-19279E98D348}" type="datetime1">
              <a:rPr lang="sl-SI" smtClean="0"/>
              <a:t>30. 09. 2024</a:t>
            </a:fld>
            <a:endParaRPr lang="sl-SI" dirty="0"/>
          </a:p>
        </p:txBody>
      </p:sp>
      <p:sp>
        <p:nvSpPr>
          <p:cNvPr id="7" name="Označba mesta številke diapozitiva 6"/>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z napisom">
    <p:spTree>
      <p:nvGrpSpPr>
        <p:cNvPr id="1" name=""/>
        <p:cNvGrpSpPr/>
        <p:nvPr/>
      </p:nvGrpSpPr>
      <p:grpSpPr>
        <a:xfrm>
          <a:off x="0" y="0"/>
          <a:ext cx="0" cy="0"/>
          <a:chOff x="0" y="0"/>
          <a:chExt cx="0" cy="0"/>
        </a:xfrm>
      </p:grpSpPr>
      <p:sp>
        <p:nvSpPr>
          <p:cNvPr id="2" name="Naslov 1"/>
          <p:cNvSpPr>
            <a:spLocks noGrp="1"/>
          </p:cNvSpPr>
          <p:nvPr>
            <p:ph type="title"/>
          </p:nvPr>
        </p:nvSpPr>
        <p:spPr>
          <a:xfrm>
            <a:off x="7924800" y="1527048"/>
            <a:ext cx="3429000" cy="1901952"/>
          </a:xfrm>
        </p:spPr>
        <p:txBody>
          <a:bodyPr rtlCol="0" anchor="b">
            <a:normAutofit/>
          </a:bodyPr>
          <a:lstStyle>
            <a:lvl1pPr>
              <a:defRPr sz="3400"/>
            </a:lvl1pPr>
          </a:lstStyle>
          <a:p>
            <a:pPr rtl="0"/>
            <a:r>
              <a:rPr lang="sl-SI"/>
              <a:t>Kliknite, če želite urediti slog naslova matrice</a:t>
            </a:r>
            <a:endParaRPr lang="sl-SI" dirty="0"/>
          </a:p>
        </p:txBody>
      </p:sp>
      <p:sp>
        <p:nvSpPr>
          <p:cNvPr id="3" name="Označba mesta za sliko 2" descr="Prazna označba mesta za dodajanje slike. Kliknite označbo mesta in izberite sliko, ki jo želite dodati."/>
          <p:cNvSpPr>
            <a:spLocks noGrp="1"/>
          </p:cNvSpPr>
          <p:nvPr>
            <p:ph type="pic" idx="1"/>
          </p:nvPr>
        </p:nvSpPr>
        <p:spPr>
          <a:xfrm>
            <a:off x="838198" y="685800"/>
            <a:ext cx="6400800" cy="5257800"/>
          </a:xfrm>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a:t>Kliknite ikono, če želite dodati sliko</a:t>
            </a:r>
            <a:endParaRPr lang="sl-SI" dirty="0"/>
          </a:p>
        </p:txBody>
      </p:sp>
      <p:sp>
        <p:nvSpPr>
          <p:cNvPr id="4" name="Označba mesta besedila 3"/>
          <p:cNvSpPr>
            <a:spLocks noGrp="1"/>
          </p:cNvSpPr>
          <p:nvPr>
            <p:ph type="body" sz="half" idx="2"/>
          </p:nvPr>
        </p:nvSpPr>
        <p:spPr>
          <a:xfrm>
            <a:off x="7924800" y="3581400"/>
            <a:ext cx="3428999"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l-SI"/>
              <a:t>Kliknite za urejanje slogov besedila matrice</a:t>
            </a:r>
          </a:p>
        </p:txBody>
      </p:sp>
      <p:sp>
        <p:nvSpPr>
          <p:cNvPr id="6" name="Označba mesta za nogo 4"/>
          <p:cNvSpPr>
            <a:spLocks noGrp="1"/>
          </p:cNvSpPr>
          <p:nvPr>
            <p:ph type="ftr" sz="quarter" idx="11"/>
          </p:nvPr>
        </p:nvSpPr>
        <p:spPr/>
        <p:txBody>
          <a:bodyPr rtlCol="0"/>
          <a:lstStyle/>
          <a:p>
            <a:pPr rtl="0"/>
            <a:endParaRPr lang="sl-SI" dirty="0"/>
          </a:p>
        </p:txBody>
      </p:sp>
      <p:sp>
        <p:nvSpPr>
          <p:cNvPr id="5" name="Označba mesta za datum 5"/>
          <p:cNvSpPr>
            <a:spLocks noGrp="1"/>
          </p:cNvSpPr>
          <p:nvPr>
            <p:ph type="dt" sz="half" idx="10"/>
          </p:nvPr>
        </p:nvSpPr>
        <p:spPr/>
        <p:txBody>
          <a:bodyPr rtlCol="0"/>
          <a:lstStyle/>
          <a:p>
            <a:pPr rtl="0"/>
            <a:fld id="{01935CE2-300F-429D-B29B-584AB6B47C97}" type="datetime1">
              <a:rPr lang="sl-SI" smtClean="0"/>
              <a:t>30. 09. 2024</a:t>
            </a:fld>
            <a:endParaRPr lang="sl-SI" dirty="0"/>
          </a:p>
        </p:txBody>
      </p:sp>
      <p:sp>
        <p:nvSpPr>
          <p:cNvPr id="7" name="Označba mesta številke diapozitiva 6"/>
          <p:cNvSpPr>
            <a:spLocks noGrp="1"/>
          </p:cNvSpPr>
          <p:nvPr>
            <p:ph type="sldNum" sz="quarter" idx="12"/>
          </p:nvPr>
        </p:nvSpPr>
        <p:spPr/>
        <p:txBody>
          <a:bodyPr rtlCol="0"/>
          <a:lstStyle/>
          <a:p>
            <a:pPr rtl="0"/>
            <a:fld id="{B13333A4-2EF1-4B79-B68C-AB20E66B4822}" type="slidenum">
              <a:rPr lang="sl-SI" smtClean="0"/>
              <a:t>‹#›</a:t>
            </a:fld>
            <a:endParaRPr lang="sl-SI"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CD4"/>
        </a:solidFill>
        <a:effectLst/>
      </p:bgPr>
    </p:bg>
    <p:spTree>
      <p:nvGrpSpPr>
        <p:cNvPr id="1" name=""/>
        <p:cNvGrpSpPr/>
        <p:nvPr/>
      </p:nvGrpSpPr>
      <p:grpSpPr>
        <a:xfrm>
          <a:off x="0" y="0"/>
          <a:ext cx="0" cy="0"/>
          <a:chOff x="0" y="0"/>
          <a:chExt cx="0" cy="0"/>
        </a:xfrm>
      </p:grpSpPr>
      <p:sp>
        <p:nvSpPr>
          <p:cNvPr id="7" name="Pravokotnik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dirty="0"/>
          </a:p>
        </p:txBody>
      </p:sp>
      <p:sp>
        <p:nvSpPr>
          <p:cNvPr id="2" name="Označba mesta za naslov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pPr rtl="0"/>
            <a:r>
              <a:rPr lang="sl-SI" dirty="0"/>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sl-SI" dirty="0"/>
              <a:t>Uredite sloge besedila matrice</a:t>
            </a:r>
          </a:p>
          <a:p>
            <a:pPr lvl="1" rtl="0"/>
            <a:r>
              <a:rPr lang="sl-SI" dirty="0"/>
              <a:t>Druga raven</a:t>
            </a:r>
          </a:p>
          <a:p>
            <a:pPr lvl="2" rtl="0"/>
            <a:r>
              <a:rPr lang="sl-SI" dirty="0"/>
              <a:t>Tretja raven</a:t>
            </a:r>
          </a:p>
          <a:p>
            <a:pPr lvl="3" rtl="0"/>
            <a:r>
              <a:rPr lang="sl-SI" dirty="0"/>
              <a:t>Četrta raven</a:t>
            </a:r>
          </a:p>
          <a:p>
            <a:pPr lvl="4" rtl="0"/>
            <a:r>
              <a:rPr lang="sl-SI" dirty="0"/>
              <a:t>Peta raven</a:t>
            </a:r>
          </a:p>
        </p:txBody>
      </p:sp>
      <p:sp>
        <p:nvSpPr>
          <p:cNvPr id="5" name="Označba mesta za nogo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pPr rtl="0"/>
            <a:endParaRPr lang="sl-SI" dirty="0"/>
          </a:p>
        </p:txBody>
      </p:sp>
      <p:sp>
        <p:nvSpPr>
          <p:cNvPr id="4" name="Označba mesta za datum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4C287EA0-6D24-47FD-9772-FF2EB91C34E4}" type="datetime1">
              <a:rPr lang="sl-SI" smtClean="0"/>
              <a:pPr/>
              <a:t>30. 09. 2024</a:t>
            </a:fld>
            <a:endParaRPr lang="sl-SI" dirty="0"/>
          </a:p>
        </p:txBody>
      </p:sp>
      <p:sp>
        <p:nvSpPr>
          <p:cNvPr id="6" name="Označba mesta številke diapozitiva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pPr rtl="0"/>
            <a:fld id="{B13333A4-2EF1-4B79-B68C-AB20E66B4822}" type="slidenum">
              <a:rPr lang="sl-SI" smtClean="0"/>
              <a:pPr/>
              <a:t>‹#›</a:t>
            </a:fld>
            <a:endParaRPr lang="sl-SI" dirty="0"/>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17E853B-597E-9417-A605-4A31C855CB96}"/>
              </a:ext>
            </a:extLst>
          </p:cNvPr>
          <p:cNvPicPr>
            <a:picLocks noChangeAspect="1" noChangeArrowheads="1"/>
          </p:cNvPicPr>
          <p:nvPr/>
        </p:nvPicPr>
        <p:blipFill rotWithShape="1">
          <a:blip r:embed="rId3">
            <a:alphaModFix/>
            <a:extLst>
              <a:ext uri="{BEBA8EAE-BF5A-486C-A8C5-ECC9F3942E4B}">
                <a14:imgProps xmlns:a14="http://schemas.microsoft.com/office/drawing/2010/main">
                  <a14:imgLayer r:embed="rId4">
                    <a14:imgEffect>
                      <a14:sharpenSoften amount="7000"/>
                    </a14:imgEffect>
                    <a14:imgEffect>
                      <a14:colorTemperature colorTemp="7164"/>
                    </a14:imgEffect>
                    <a14:imgEffect>
                      <a14:saturation sat="60000"/>
                    </a14:imgEffect>
                    <a14:imgEffect>
                      <a14:brightnessContrast bright="1000" contrast="-27000"/>
                    </a14:imgEffect>
                  </a14:imgLayer>
                </a14:imgProps>
              </a:ext>
              <a:ext uri="{28A0092B-C50C-407E-A947-70E740481C1C}">
                <a14:useLocalDpi xmlns:a14="http://schemas.microsoft.com/office/drawing/2010/main" val="0"/>
              </a:ext>
            </a:extLst>
          </a:blip>
          <a:srcRect t="7877" b="260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a:extLst>
              <a:ext uri="{FF2B5EF4-FFF2-40B4-BE49-F238E27FC236}">
                <a16:creationId xmlns:a16="http://schemas.microsoft.com/office/drawing/2014/main" id="{2025521E-BE6E-9AD1-83C3-F77B7C27D907}"/>
              </a:ext>
            </a:extLst>
          </p:cNvPr>
          <p:cNvSpPr/>
          <p:nvPr/>
        </p:nvSpPr>
        <p:spPr>
          <a:xfrm>
            <a:off x="0" y="3933056"/>
            <a:ext cx="12192000" cy="20882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srgbClr val="54A1B6"/>
              </a:solidFill>
              <a:latin typeface="Open Sans" pitchFamily="2" charset="0"/>
              <a:ea typeface="Open Sans" pitchFamily="2" charset="0"/>
              <a:cs typeface="Open Sans" pitchFamily="2" charset="0"/>
            </a:endParaRPr>
          </a:p>
        </p:txBody>
      </p:sp>
      <p:sp>
        <p:nvSpPr>
          <p:cNvPr id="9" name="Pravokotnik 8">
            <a:extLst>
              <a:ext uri="{FF2B5EF4-FFF2-40B4-BE49-F238E27FC236}">
                <a16:creationId xmlns:a16="http://schemas.microsoft.com/office/drawing/2014/main" id="{B93088D9-F2E3-98E7-7743-EBA748F50E12}"/>
              </a:ext>
            </a:extLst>
          </p:cNvPr>
          <p:cNvSpPr/>
          <p:nvPr/>
        </p:nvSpPr>
        <p:spPr>
          <a:xfrm>
            <a:off x="7896200" y="4823309"/>
            <a:ext cx="4295800" cy="118008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Podnaslov 2"/>
          <p:cNvSpPr>
            <a:spLocks noGrp="1"/>
          </p:cNvSpPr>
          <p:nvPr>
            <p:ph type="subTitle" idx="1"/>
          </p:nvPr>
        </p:nvSpPr>
        <p:spPr>
          <a:xfrm>
            <a:off x="2366187" y="5406632"/>
            <a:ext cx="10515598" cy="474836"/>
          </a:xfrm>
        </p:spPr>
        <p:txBody>
          <a:bodyPr rtlCol="0">
            <a:noAutofit/>
          </a:bodyPr>
          <a:lstStyle/>
          <a:p>
            <a:pPr rtl="0"/>
            <a:r>
              <a:rPr lang="sl-SI" sz="2800" dirty="0">
                <a:solidFill>
                  <a:srgbClr val="800080"/>
                </a:solidFill>
                <a:latin typeface="Corbel" panose="020B0503020204020204" pitchFamily="34" charset="0"/>
                <a:cs typeface="Times New Roman" panose="02020603050405020304" pitchFamily="18" charset="0"/>
              </a:rPr>
              <a:t>september 2024</a:t>
            </a:r>
            <a:endParaRPr lang="sl-SI" sz="2800" b="1" dirty="0">
              <a:solidFill>
                <a:srgbClr val="800080"/>
              </a:solidFill>
              <a:latin typeface="Auto 1 Lt LF"/>
              <a:cs typeface="Times New Roman" panose="02020603050405020304" pitchFamily="18" charset="0"/>
            </a:endParaRPr>
          </a:p>
        </p:txBody>
      </p:sp>
      <p:pic>
        <p:nvPicPr>
          <p:cNvPr id="15" name="Slika 14">
            <a:extLst>
              <a:ext uri="{FF2B5EF4-FFF2-40B4-BE49-F238E27FC236}">
                <a16:creationId xmlns:a16="http://schemas.microsoft.com/office/drawing/2014/main" id="{668D1FFD-8049-00D9-BEF6-DDEBC6404616}"/>
              </a:ext>
            </a:extLst>
          </p:cNvPr>
          <p:cNvPicPr>
            <a:picLocks noChangeAspect="1"/>
          </p:cNvPicPr>
          <p:nvPr/>
        </p:nvPicPr>
        <p:blipFill rotWithShape="1">
          <a:blip r:embed="rId5"/>
          <a:srcRect l="15483" t="13943" r="1873"/>
          <a:stretch/>
        </p:blipFill>
        <p:spPr>
          <a:xfrm>
            <a:off x="9439898" y="-25768"/>
            <a:ext cx="2752102" cy="604956"/>
          </a:xfrm>
          <a:prstGeom prst="rect">
            <a:avLst/>
          </a:prstGeom>
        </p:spPr>
      </p:pic>
      <p:pic>
        <p:nvPicPr>
          <p:cNvPr id="7" name="Slika 6">
            <a:extLst>
              <a:ext uri="{FF2B5EF4-FFF2-40B4-BE49-F238E27FC236}">
                <a16:creationId xmlns:a16="http://schemas.microsoft.com/office/drawing/2014/main" id="{DF96D3A2-46CF-7F10-AC66-6CABBBD88C9F}"/>
              </a:ext>
            </a:extLst>
          </p:cNvPr>
          <p:cNvPicPr>
            <a:picLocks noChangeAspect="1"/>
          </p:cNvPicPr>
          <p:nvPr/>
        </p:nvPicPr>
        <p:blipFill>
          <a:blip r:embed="rId6"/>
          <a:stretch>
            <a:fillRect/>
          </a:stretch>
        </p:blipFill>
        <p:spPr>
          <a:xfrm>
            <a:off x="10574167" y="5552573"/>
            <a:ext cx="1505694" cy="385899"/>
          </a:xfrm>
          <a:prstGeom prst="rect">
            <a:avLst/>
          </a:prstGeom>
        </p:spPr>
      </p:pic>
      <p:pic>
        <p:nvPicPr>
          <p:cNvPr id="10" name="Slika 9">
            <a:extLst>
              <a:ext uri="{FF2B5EF4-FFF2-40B4-BE49-F238E27FC236}">
                <a16:creationId xmlns:a16="http://schemas.microsoft.com/office/drawing/2014/main" id="{77AE09EE-CD0E-A596-594A-AFC3B54F4801}"/>
              </a:ext>
            </a:extLst>
          </p:cNvPr>
          <p:cNvPicPr>
            <a:picLocks noChangeAspect="1"/>
          </p:cNvPicPr>
          <p:nvPr/>
        </p:nvPicPr>
        <p:blipFill>
          <a:blip r:embed="rId7"/>
          <a:stretch>
            <a:fillRect/>
          </a:stretch>
        </p:blipFill>
        <p:spPr>
          <a:xfrm>
            <a:off x="9265802" y="5576401"/>
            <a:ext cx="1266784" cy="359272"/>
          </a:xfrm>
          <a:prstGeom prst="rect">
            <a:avLst/>
          </a:prstGeom>
        </p:spPr>
      </p:pic>
      <p:pic>
        <p:nvPicPr>
          <p:cNvPr id="12" name="Slika 11">
            <a:extLst>
              <a:ext uri="{FF2B5EF4-FFF2-40B4-BE49-F238E27FC236}">
                <a16:creationId xmlns:a16="http://schemas.microsoft.com/office/drawing/2014/main" id="{11BBBF58-76AD-4351-5B2A-BB64170FBC91}"/>
              </a:ext>
            </a:extLst>
          </p:cNvPr>
          <p:cNvPicPr>
            <a:picLocks noChangeAspect="1"/>
          </p:cNvPicPr>
          <p:nvPr/>
        </p:nvPicPr>
        <p:blipFill>
          <a:blip r:embed="rId8"/>
          <a:stretch>
            <a:fillRect/>
          </a:stretch>
        </p:blipFill>
        <p:spPr>
          <a:xfrm>
            <a:off x="7976829" y="5549774"/>
            <a:ext cx="1158484" cy="385899"/>
          </a:xfrm>
          <a:prstGeom prst="rect">
            <a:avLst/>
          </a:prstGeom>
        </p:spPr>
      </p:pic>
      <p:sp>
        <p:nvSpPr>
          <p:cNvPr id="6" name="AutoShape 2">
            <a:extLst>
              <a:ext uri="{FF2B5EF4-FFF2-40B4-BE49-F238E27FC236}">
                <a16:creationId xmlns:a16="http://schemas.microsoft.com/office/drawing/2014/main" id="{7FADD6F3-525C-84F4-DF8C-24E2B7BCE1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13" name="Naslov 1"/>
          <p:cNvSpPr txBox="1">
            <a:spLocks/>
          </p:cNvSpPr>
          <p:nvPr/>
        </p:nvSpPr>
        <p:spPr>
          <a:xfrm>
            <a:off x="2358781" y="4265940"/>
            <a:ext cx="9721080" cy="11584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200" kern="1200">
                <a:solidFill>
                  <a:schemeClr val="tx1"/>
                </a:solidFill>
                <a:latin typeface="+mj-lt"/>
                <a:ea typeface="+mj-ea"/>
                <a:cs typeface="+mj-cs"/>
              </a:defRPr>
            </a:lvl1pPr>
          </a:lstStyle>
          <a:p>
            <a:r>
              <a:rPr lang="sl-SI" sz="2800" b="1" dirty="0">
                <a:solidFill>
                  <a:srgbClr val="CC3399"/>
                </a:solidFill>
                <a:latin typeface="Corbel" panose="020B0503020204020204" pitchFamily="34" charset="0"/>
                <a:cs typeface="Times New Roman" panose="02020603050405020304" pitchFamily="18" charset="0"/>
              </a:rPr>
              <a:t>OBČINSKA CELOSTNA PROMETNA STRATEGIJA (OCPS)</a:t>
            </a:r>
            <a:br>
              <a:rPr lang="sl-SI" sz="2800" b="1" dirty="0">
                <a:solidFill>
                  <a:srgbClr val="CC3399"/>
                </a:solidFill>
                <a:latin typeface="Corbel" panose="020B0503020204020204" pitchFamily="34" charset="0"/>
                <a:cs typeface="Times New Roman" panose="02020603050405020304" pitchFamily="18" charset="0"/>
              </a:rPr>
            </a:br>
            <a:r>
              <a:rPr lang="sl-SI" sz="2800" b="1" dirty="0">
                <a:solidFill>
                  <a:srgbClr val="CC3399"/>
                </a:solidFill>
                <a:latin typeface="Corbel" panose="020B0503020204020204" pitchFamily="34" charset="0"/>
                <a:cs typeface="Times New Roman" panose="02020603050405020304" pitchFamily="18" charset="0"/>
              </a:rPr>
              <a:t>OBČINE </a:t>
            </a:r>
            <a:r>
              <a:rPr lang="sl-SI" sz="2800" b="1" dirty="0">
                <a:solidFill>
                  <a:srgbClr val="CC3399"/>
                </a:solidFill>
                <a:latin typeface="Corbel" panose="020B0503020204020204" pitchFamily="34" charset="0"/>
                <a:ea typeface="Calibri" panose="020F0502020204030204" pitchFamily="34" charset="0"/>
                <a:cs typeface="Calibri" panose="020F0502020204030204" pitchFamily="34" charset="0"/>
              </a:rPr>
              <a:t>ČRNOMELJ </a:t>
            </a:r>
            <a:br>
              <a:rPr lang="sl-SI" sz="2800" b="1" dirty="0">
                <a:solidFill>
                  <a:srgbClr val="CC3399"/>
                </a:solidFill>
                <a:latin typeface="Corbel" panose="020B0503020204020204" pitchFamily="34" charset="0"/>
                <a:ea typeface="Calibri" panose="020F0502020204030204" pitchFamily="34" charset="0"/>
                <a:cs typeface="Calibri" panose="020F0502020204030204" pitchFamily="34" charset="0"/>
              </a:rPr>
            </a:br>
            <a:r>
              <a:rPr lang="sl-SI" sz="2800" b="1" dirty="0">
                <a:solidFill>
                  <a:srgbClr val="CC3399"/>
                </a:solidFill>
                <a:latin typeface="Corbel" panose="020B0503020204020204" pitchFamily="34" charset="0"/>
                <a:ea typeface="Calibri" panose="020F0502020204030204" pitchFamily="34" charset="0"/>
                <a:cs typeface="Calibri" panose="020F0502020204030204" pitchFamily="34" charset="0"/>
              </a:rPr>
              <a:t>javna razprava o stanju prometa, izzivih in priložnostih</a:t>
            </a:r>
            <a:endParaRPr lang="sl-SI" sz="2800" b="1" dirty="0">
              <a:solidFill>
                <a:srgbClr val="CC3399"/>
              </a:solidFill>
              <a:latin typeface="Segoe UI" panose="020B0502040204020203" pitchFamily="34" charset="0"/>
              <a:ea typeface="Segoe UI" panose="020B0502040204020203" pitchFamily="34" charset="0"/>
              <a:cs typeface="Segoe UI" panose="020B0502040204020203" pitchFamily="34" charset="0"/>
            </a:endParaRPr>
          </a:p>
        </p:txBody>
      </p:sp>
      <p:pic>
        <p:nvPicPr>
          <p:cNvPr id="11" name="Slika 10"/>
          <p:cNvPicPr>
            <a:picLocks noChangeAspect="1"/>
          </p:cNvPicPr>
          <p:nvPr/>
        </p:nvPicPr>
        <p:blipFill>
          <a:blip r:embed="rId9"/>
          <a:stretch>
            <a:fillRect/>
          </a:stretch>
        </p:blipFill>
        <p:spPr>
          <a:xfrm rot="16200000">
            <a:off x="881136" y="3963133"/>
            <a:ext cx="1202578" cy="1684419"/>
          </a:xfrm>
          <a:prstGeom prst="rect">
            <a:avLst/>
          </a:prstGeom>
        </p:spPr>
      </p:pic>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graphicFrame>
        <p:nvGraphicFramePr>
          <p:cNvPr id="12" name="Grafikon 11"/>
          <p:cNvGraphicFramePr/>
          <p:nvPr>
            <p:extLst>
              <p:ext uri="{D42A27DB-BD31-4B8C-83A1-F6EECF244321}">
                <p14:modId xmlns:p14="http://schemas.microsoft.com/office/powerpoint/2010/main" val="1915556744"/>
              </p:ext>
            </p:extLst>
          </p:nvPr>
        </p:nvGraphicFramePr>
        <p:xfrm>
          <a:off x="623392" y="4610750"/>
          <a:ext cx="5903633" cy="2247250"/>
        </p:xfrm>
        <a:graphic>
          <a:graphicData uri="http://schemas.openxmlformats.org/drawingml/2006/chart">
            <c:chart xmlns:c="http://schemas.openxmlformats.org/drawingml/2006/chart" xmlns:r="http://schemas.openxmlformats.org/officeDocument/2006/relationships" r:id="rId3"/>
          </a:graphicData>
        </a:graphic>
      </p:graphicFrame>
      <p:sp>
        <p:nvSpPr>
          <p:cNvPr id="2" name="Pravokotnik 1"/>
          <p:cNvSpPr/>
          <p:nvPr/>
        </p:nvSpPr>
        <p:spPr>
          <a:xfrm>
            <a:off x="263350" y="332656"/>
            <a:ext cx="6552730" cy="4524315"/>
          </a:xfrm>
          <a:prstGeom prst="rect">
            <a:avLst/>
          </a:prstGeom>
        </p:spPr>
        <p:txBody>
          <a:bodyPr wrap="square">
            <a:spAutoFit/>
          </a:bodyPr>
          <a:lstStyle/>
          <a:p>
            <a:pPr algn="just">
              <a:spcAft>
                <a:spcPts val="0"/>
              </a:spcAft>
            </a:pPr>
            <a:r>
              <a:rPr lang="sl-SI" sz="14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Podatki kordonskega štetja so pokazali, da:</a:t>
            </a:r>
          </a:p>
          <a:p>
            <a:pPr algn="just">
              <a:spcAft>
                <a:spcPts val="0"/>
              </a:spcAft>
            </a:pPr>
            <a:endParaRPr lang="sl-SI" sz="1400"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400" dirty="0">
                <a:solidFill>
                  <a:schemeClr val="bg2"/>
                </a:solidFill>
                <a:latin typeface="Calibri" panose="020F0502020204030204" pitchFamily="34" charset="0"/>
                <a:cs typeface="Calibri" panose="020F0502020204030204" pitchFamily="34" charset="0"/>
              </a:rPr>
              <a:t>je </a:t>
            </a:r>
            <a:r>
              <a:rPr lang="sl-SI" sz="1400" b="1" dirty="0">
                <a:solidFill>
                  <a:schemeClr val="bg2"/>
                </a:solidFill>
                <a:latin typeface="Calibri" panose="020F0502020204030204" pitchFamily="34" charset="0"/>
                <a:cs typeface="Calibri" panose="020F0502020204030204" pitchFamily="34" charset="0"/>
              </a:rPr>
              <a:t>delež uporabe avtomobila </a:t>
            </a:r>
            <a:r>
              <a:rPr lang="sl-SI" sz="1400" dirty="0">
                <a:solidFill>
                  <a:schemeClr val="bg2"/>
                </a:solidFill>
                <a:latin typeface="Calibri" panose="020F0502020204030204" pitchFamily="34" charset="0"/>
                <a:cs typeface="Calibri" panose="020F0502020204030204" pitchFamily="34" charset="0"/>
              </a:rPr>
              <a:t>na podlagi kordonskega štetja </a:t>
            </a:r>
            <a:r>
              <a:rPr lang="sl-SI" sz="1400" b="1" dirty="0">
                <a:solidFill>
                  <a:schemeClr val="bg2"/>
                </a:solidFill>
                <a:latin typeface="Calibri" panose="020F0502020204030204" pitchFamily="34" charset="0"/>
                <a:cs typeface="Calibri" panose="020F0502020204030204" pitchFamily="34" charset="0"/>
              </a:rPr>
              <a:t>še vedno izjemno visok (80,8%), </a:t>
            </a:r>
            <a:r>
              <a:rPr lang="sl-SI" sz="1400" dirty="0">
                <a:solidFill>
                  <a:schemeClr val="bg2"/>
                </a:solidFill>
                <a:latin typeface="Calibri" panose="020F0502020204030204" pitchFamily="34" charset="0"/>
                <a:cs typeface="Calibri" panose="020F0502020204030204" pitchFamily="34" charset="0"/>
              </a:rPr>
              <a:t>kljub temu, da se je v primerjavi z rezultati iz leta 2017 </a:t>
            </a:r>
            <a:r>
              <a:rPr lang="sl-SI" sz="1400" b="1" dirty="0">
                <a:solidFill>
                  <a:schemeClr val="bg2"/>
                </a:solidFill>
                <a:latin typeface="Calibri" panose="020F0502020204030204" pitchFamily="34" charset="0"/>
                <a:cs typeface="Calibri" panose="020F0502020204030204" pitchFamily="34" charset="0"/>
              </a:rPr>
              <a:t>za nekaj procentov zmanjšal </a:t>
            </a:r>
            <a:r>
              <a:rPr lang="sl-SI" sz="1400" dirty="0">
                <a:solidFill>
                  <a:schemeClr val="bg2"/>
                </a:solidFill>
                <a:latin typeface="Calibri" panose="020F0502020204030204" pitchFamily="34" charset="0"/>
                <a:cs typeface="Calibri" panose="020F0502020204030204" pitchFamily="34" charset="0"/>
              </a:rPr>
              <a:t>(iz 87,2% na 80,8%),</a:t>
            </a:r>
            <a:br>
              <a:rPr lang="sl-SI" sz="1400" dirty="0">
                <a:solidFill>
                  <a:schemeClr val="bg2"/>
                </a:solidFill>
                <a:latin typeface="Calibri" panose="020F0502020204030204" pitchFamily="34" charset="0"/>
                <a:cs typeface="Calibri" panose="020F0502020204030204" pitchFamily="34" charset="0"/>
              </a:rPr>
            </a:br>
            <a:endParaRPr lang="sl-SI" sz="1400"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400" b="1" dirty="0">
                <a:solidFill>
                  <a:schemeClr val="bg2"/>
                </a:solidFill>
                <a:latin typeface="Calibri" panose="020F0502020204030204" pitchFamily="34" charset="0"/>
                <a:cs typeface="Calibri" panose="020F0502020204030204" pitchFamily="34" charset="0"/>
              </a:rPr>
              <a:t>delež aktivnih potovanj (hoja in kolesarjenje)</a:t>
            </a:r>
            <a:r>
              <a:rPr lang="sl-SI" sz="1400" dirty="0">
                <a:solidFill>
                  <a:schemeClr val="bg2"/>
                </a:solidFill>
                <a:latin typeface="Calibri" panose="020F0502020204030204" pitchFamily="34" charset="0"/>
                <a:cs typeface="Calibri" panose="020F0502020204030204" pitchFamily="34" charset="0"/>
              </a:rPr>
              <a:t> je znašal 4,9% (pešci 4,8%, kolesarji 0,1%) in se glede na leto 2017 (pešci 4,8% in kolesarji 0%) </a:t>
            </a:r>
            <a:r>
              <a:rPr lang="sl-SI" sz="1400" b="1" dirty="0">
                <a:solidFill>
                  <a:schemeClr val="bg2"/>
                </a:solidFill>
                <a:latin typeface="Calibri" panose="020F0502020204030204" pitchFamily="34" charset="0"/>
                <a:cs typeface="Calibri" panose="020F0502020204030204" pitchFamily="34" charset="0"/>
              </a:rPr>
              <a:t>ni spremenil,</a:t>
            </a:r>
            <a:br>
              <a:rPr lang="sl-SI" sz="1400" b="1" dirty="0">
                <a:solidFill>
                  <a:schemeClr val="bg2"/>
                </a:solidFill>
                <a:latin typeface="Calibri" panose="020F0502020204030204" pitchFamily="34" charset="0"/>
                <a:cs typeface="Calibri" panose="020F0502020204030204" pitchFamily="34" charset="0"/>
              </a:rPr>
            </a:br>
            <a:endParaRPr lang="sl-SI" sz="1400" b="1"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400" b="1" dirty="0">
                <a:solidFill>
                  <a:schemeClr val="bg2"/>
                </a:solidFill>
                <a:latin typeface="Calibri" panose="020F0502020204030204" pitchFamily="34" charset="0"/>
                <a:cs typeface="Calibri" panose="020F0502020204030204" pitchFamily="34" charset="0"/>
              </a:rPr>
              <a:t>povprečna zasedenost avtomobilov se je rahlo zvišala </a:t>
            </a:r>
            <a:r>
              <a:rPr lang="sl-SI" sz="1400" dirty="0">
                <a:solidFill>
                  <a:schemeClr val="bg2"/>
                </a:solidFill>
                <a:latin typeface="Calibri" panose="020F0502020204030204" pitchFamily="34" charset="0"/>
                <a:cs typeface="Calibri" panose="020F0502020204030204" pitchFamily="34" charset="0"/>
              </a:rPr>
              <a:t>na 1,42 potnika na avtomobil (1,35 v letu 2017),</a:t>
            </a:r>
            <a:br>
              <a:rPr lang="sl-SI" sz="1400" dirty="0">
                <a:solidFill>
                  <a:schemeClr val="bg2"/>
                </a:solidFill>
                <a:latin typeface="Calibri" panose="020F0502020204030204" pitchFamily="34" charset="0"/>
                <a:cs typeface="Calibri" panose="020F0502020204030204" pitchFamily="34" charset="0"/>
              </a:rPr>
            </a:br>
            <a:endParaRPr lang="sl-SI" sz="1400"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400" dirty="0">
                <a:solidFill>
                  <a:schemeClr val="bg2"/>
                </a:solidFill>
                <a:latin typeface="Calibri" panose="020F0502020204030204" pitchFamily="34" charset="0"/>
                <a:cs typeface="Calibri" panose="020F0502020204030204" pitchFamily="34" charset="0"/>
              </a:rPr>
              <a:t>izziv se kaže v majhnem deležu uporabe javnega prevoza – 12%, kljub temu, da se je </a:t>
            </a:r>
            <a:r>
              <a:rPr lang="sl-SI" sz="1400" b="1" dirty="0">
                <a:solidFill>
                  <a:schemeClr val="bg2"/>
                </a:solidFill>
                <a:latin typeface="Calibri" panose="020F0502020204030204" pitchFamily="34" charset="0"/>
                <a:cs typeface="Calibri" panose="020F0502020204030204" pitchFamily="34" charset="0"/>
              </a:rPr>
              <a:t>delež potnikov v avtobusih od leta 2017 zvišal (iz 2% na 12%),</a:t>
            </a:r>
            <a:br>
              <a:rPr lang="sl-SI" sz="1400" b="1" dirty="0">
                <a:solidFill>
                  <a:schemeClr val="bg2"/>
                </a:solidFill>
                <a:latin typeface="Calibri" panose="020F0502020204030204" pitchFamily="34" charset="0"/>
                <a:cs typeface="Calibri" panose="020F0502020204030204" pitchFamily="34" charset="0"/>
              </a:rPr>
            </a:br>
            <a:endParaRPr lang="sl-SI" sz="1400" b="1"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400" dirty="0">
                <a:solidFill>
                  <a:schemeClr val="bg2"/>
                </a:solidFill>
                <a:latin typeface="Calibri" panose="020F0502020204030204" pitchFamily="34" charset="0"/>
                <a:cs typeface="Calibri" panose="020F0502020204030204" pitchFamily="34" charset="0"/>
              </a:rPr>
              <a:t>promet je v jutranji in popoldanski konici potekal nemoteno, brez zastojev, popoldan je bil gostejši, razmerje med potovalnimi načini se ni bistveno spremenilo, popoldne je bilo manj uporabnikov JPP in več avtomobilov</a:t>
            </a:r>
            <a:endParaRPr lang="sl-SI" sz="1400" b="1" dirty="0">
              <a:solidFill>
                <a:schemeClr val="bg2"/>
              </a:solidFill>
              <a:latin typeface="Calibri" panose="020F0502020204030204" pitchFamily="34" charset="0"/>
              <a:cs typeface="Calibri" panose="020F0502020204030204" pitchFamily="34" charset="0"/>
            </a:endParaRPr>
          </a:p>
          <a:p>
            <a:pPr lvl="0"/>
            <a:endParaRPr lang="sl-SI" sz="1400" dirty="0">
              <a:solidFill>
                <a:schemeClr val="bg1"/>
              </a:solidFill>
              <a:latin typeface="Calibri" panose="020F0502020204030204" pitchFamily="34" charset="0"/>
              <a:cs typeface="Calibri" panose="020F0502020204030204" pitchFamily="34" charset="0"/>
            </a:endParaRPr>
          </a:p>
          <a:p>
            <a:pPr algn="just">
              <a:spcAft>
                <a:spcPts val="0"/>
              </a:spcAft>
            </a:pPr>
            <a:endParaRPr lang="sl-SI" sz="1400" dirty="0">
              <a:effectLst/>
              <a:latin typeface="Segoe UI" panose="020B0502040204020203" pitchFamily="34" charset="0"/>
              <a:ea typeface="Calibri" panose="020F0502020204030204" pitchFamily="34" charset="0"/>
              <a:cs typeface="Times New Roman" panose="02020603050405020304" pitchFamily="18" charset="0"/>
            </a:endParaRPr>
          </a:p>
        </p:txBody>
      </p:sp>
      <p:pic>
        <p:nvPicPr>
          <p:cNvPr id="8" name="Slika 7"/>
          <p:cNvPicPr>
            <a:picLocks noChangeAspect="1"/>
          </p:cNvPicPr>
          <p:nvPr/>
        </p:nvPicPr>
        <p:blipFill rotWithShape="1">
          <a:blip r:embed="rId4"/>
          <a:srcRect r="355"/>
          <a:stretch/>
        </p:blipFill>
        <p:spPr>
          <a:xfrm>
            <a:off x="6816081" y="3125017"/>
            <a:ext cx="5472608" cy="3732983"/>
          </a:xfrm>
          <a:prstGeom prst="rect">
            <a:avLst/>
          </a:prstGeom>
        </p:spPr>
      </p:pic>
      <p:pic>
        <p:nvPicPr>
          <p:cNvPr id="11" name="Slika 10"/>
          <p:cNvPicPr>
            <a:picLocks noChangeAspect="1"/>
          </p:cNvPicPr>
          <p:nvPr/>
        </p:nvPicPr>
        <p:blipFill rotWithShape="1">
          <a:blip r:embed="rId5"/>
          <a:srcRect l="9317"/>
          <a:stretch/>
        </p:blipFill>
        <p:spPr>
          <a:xfrm>
            <a:off x="6816080" y="314360"/>
            <a:ext cx="5447928" cy="2810657"/>
          </a:xfrm>
          <a:prstGeom prst="rect">
            <a:avLst/>
          </a:prstGeom>
        </p:spPr>
      </p:pic>
      <p:sp>
        <p:nvSpPr>
          <p:cNvPr id="14" name="Pravokotnik 13"/>
          <p:cNvSpPr/>
          <p:nvPr/>
        </p:nvSpPr>
        <p:spPr>
          <a:xfrm>
            <a:off x="6816080" y="0"/>
            <a:ext cx="5447928" cy="307777"/>
          </a:xfrm>
          <a:prstGeom prst="rect">
            <a:avLst/>
          </a:prstGeom>
          <a:solidFill>
            <a:schemeClr val="tx1"/>
          </a:solidFill>
        </p:spPr>
        <p:txBody>
          <a:bodyPr wrap="square">
            <a:spAutoFit/>
          </a:bodyPr>
          <a:lstStyle/>
          <a:p>
            <a:r>
              <a:rPr lang="sl-SI" sz="1400" b="1" dirty="0">
                <a:solidFill>
                  <a:schemeClr val="bg2"/>
                </a:solidFill>
                <a:latin typeface="Calibri" panose="020F0502020204030204" pitchFamily="34" charset="0"/>
                <a:cs typeface="Calibri" panose="020F0502020204030204" pitchFamily="34" charset="0"/>
              </a:rPr>
              <a:t>Kordonsko štetje, leto 2024</a:t>
            </a:r>
            <a:endParaRPr lang="sl-SI" sz="1400" dirty="0">
              <a:solidFill>
                <a:schemeClr val="bg2"/>
              </a:solidFill>
            </a:endParaRPr>
          </a:p>
        </p:txBody>
      </p:sp>
      <p:sp>
        <p:nvSpPr>
          <p:cNvPr id="15" name="Pravokotnik 14"/>
          <p:cNvSpPr/>
          <p:nvPr/>
        </p:nvSpPr>
        <p:spPr>
          <a:xfrm>
            <a:off x="623391" y="4302973"/>
            <a:ext cx="5903634" cy="307777"/>
          </a:xfrm>
          <a:prstGeom prst="rect">
            <a:avLst/>
          </a:prstGeom>
          <a:solidFill>
            <a:schemeClr val="tx1"/>
          </a:solidFill>
        </p:spPr>
        <p:txBody>
          <a:bodyPr wrap="square">
            <a:spAutoFit/>
          </a:bodyPr>
          <a:lstStyle/>
          <a:p>
            <a:r>
              <a:rPr lang="sl-SI" sz="1400" b="1" dirty="0">
                <a:solidFill>
                  <a:schemeClr val="bg2"/>
                </a:solidFill>
                <a:latin typeface="Calibri" panose="020F0502020204030204" pitchFamily="34" charset="0"/>
                <a:cs typeface="Calibri" panose="020F0502020204030204" pitchFamily="34" charset="0"/>
              </a:rPr>
              <a:t>Kordonsko štetje, leto 2017 (Ulica 21. oktobra)</a:t>
            </a:r>
            <a:endParaRPr lang="sl-SI" sz="1400" dirty="0">
              <a:solidFill>
                <a:schemeClr val="bg2"/>
              </a:solidFill>
            </a:endParaRPr>
          </a:p>
        </p:txBody>
      </p:sp>
    </p:spTree>
    <p:extLst>
      <p:ext uri="{BB962C8B-B14F-4D97-AF65-F5344CB8AC3E}">
        <p14:creationId xmlns:p14="http://schemas.microsoft.com/office/powerpoint/2010/main" val="30897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1" y="332656"/>
            <a:ext cx="7912111" cy="7232749"/>
          </a:xfrm>
          <a:prstGeom prst="rect">
            <a:avLst/>
          </a:prstGeom>
        </p:spPr>
        <p:txBody>
          <a:bodyPr wrap="square">
            <a:spAutoFit/>
          </a:bodyPr>
          <a:lstStyle/>
          <a:p>
            <a:pPr algn="just">
              <a:spcAft>
                <a:spcPts val="0"/>
              </a:spcAft>
            </a:pPr>
            <a:r>
              <a:rPr lang="sl-SI" sz="16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Razmere v občini kažejo, da:</a:t>
            </a:r>
          </a:p>
          <a:p>
            <a:pPr algn="just">
              <a:spcAft>
                <a:spcPts val="0"/>
              </a:spcAft>
            </a:pPr>
            <a:endParaRPr lang="sl-SI" sz="1600" b="1" dirty="0">
              <a:solidFill>
                <a:srgbClr val="800080"/>
              </a:solidFill>
              <a:latin typeface="Segoe UI" panose="020B0502040204020203" pitchFamily="34" charset="0"/>
              <a:ea typeface="Calibri" panose="020F0502020204030204" pitchFamily="34" charset="0"/>
              <a:cs typeface="Times New Roman" panose="02020603050405020304" pitchFamily="18" charset="0"/>
            </a:endParaRPr>
          </a:p>
          <a:p>
            <a:pPr marL="285750" lvl="0" indent="-285750">
              <a:buFontTx/>
              <a:buChar char="-"/>
            </a:pPr>
            <a:r>
              <a:rPr lang="sl-SI" sz="1600" b="1" dirty="0">
                <a:solidFill>
                  <a:schemeClr val="bg2"/>
                </a:solidFill>
                <a:latin typeface="Calibri" panose="020F0502020204030204" pitchFamily="34" charset="0"/>
                <a:cs typeface="Calibri" panose="020F0502020204030204" pitchFamily="34" charset="0"/>
              </a:rPr>
              <a:t>razpršena poselitev </a:t>
            </a:r>
            <a:r>
              <a:rPr lang="sl-SI" sz="1600" dirty="0">
                <a:solidFill>
                  <a:schemeClr val="bg2"/>
                </a:solidFill>
                <a:latin typeface="Calibri" panose="020F0502020204030204" pitchFamily="34" charset="0"/>
                <a:cs typeface="Calibri" panose="020F0502020204030204" pitchFamily="34" charset="0"/>
              </a:rPr>
              <a:t>pomeni izziv za zagotavljanje dobre dostopnosti vsem prebivalcem, nova območja za poselitev je smiselno načrtovati tam, kjer je možna dobra povezava z javnim potniškim prometom,</a:t>
            </a:r>
          </a:p>
          <a:p>
            <a:pPr lvl="0"/>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600" b="1" dirty="0">
                <a:solidFill>
                  <a:schemeClr val="bg2"/>
                </a:solidFill>
                <a:latin typeface="Calibri" panose="020F0502020204030204" pitchFamily="34" charset="0"/>
                <a:cs typeface="Calibri" panose="020F0502020204030204" pitchFamily="34" charset="0"/>
              </a:rPr>
              <a:t>prebivalstvo v občini Črnomelj se stara: </a:t>
            </a:r>
            <a:r>
              <a:rPr lang="sl-SI" sz="1600" dirty="0">
                <a:solidFill>
                  <a:schemeClr val="bg2"/>
                </a:solidFill>
                <a:latin typeface="Calibri" panose="020F0502020204030204" pitchFamily="34" charset="0"/>
                <a:cs typeface="Calibri" panose="020F0502020204030204" pitchFamily="34" charset="0"/>
              </a:rPr>
              <a:t>indeks staranja v občini Črnomelj je višji od slovenskega povprečja, hkrati se povečuje hitreje od slovenskega povprečja, povprečna starost prebivalcev leta 2024 je v občini Črnomelj 45,3 let (v Sloveniji 43,9 let), to vpliva na drugačne načine mobilnosti in ukrepe,</a:t>
            </a:r>
          </a:p>
          <a:p>
            <a:pPr lvl="0"/>
            <a:endParaRPr lang="sl-SI" sz="1600" dirty="0">
              <a:solidFill>
                <a:schemeClr val="bg2"/>
              </a:solidFill>
              <a:latin typeface="Calibri" panose="020F0502020204030204" pitchFamily="34" charset="0"/>
              <a:cs typeface="Calibri" panose="020F0502020204030204" pitchFamily="34" charset="0"/>
            </a:endParaRPr>
          </a:p>
          <a:p>
            <a:pPr marL="285750" indent="-285750">
              <a:buFontTx/>
              <a:buChar char="-"/>
            </a:pPr>
            <a:r>
              <a:rPr lang="sl-SI" sz="1600" dirty="0">
                <a:solidFill>
                  <a:schemeClr val="bg2"/>
                </a:solidFill>
                <a:latin typeface="Calibri" panose="020F0502020204030204" pitchFamily="34" charset="0"/>
                <a:cs typeface="Calibri" panose="020F0502020204030204" pitchFamily="34" charset="0"/>
              </a:rPr>
              <a:t>je </a:t>
            </a:r>
            <a:r>
              <a:rPr lang="sl-SI" sz="1600" b="1" dirty="0">
                <a:solidFill>
                  <a:schemeClr val="bg2"/>
                </a:solidFill>
                <a:latin typeface="Calibri" panose="020F0502020204030204" pitchFamily="34" charset="0"/>
                <a:cs typeface="Calibri" panose="020F0502020204030204" pitchFamily="34" charset="0"/>
              </a:rPr>
              <a:t>število prometnih nesreč v občini Črnomelj višje od Slovenskega povprečja: </a:t>
            </a:r>
            <a:r>
              <a:rPr lang="sl-SI" sz="1600" dirty="0">
                <a:solidFill>
                  <a:schemeClr val="bg2"/>
                </a:solidFill>
                <a:latin typeface="Calibri" panose="020F0502020204030204" pitchFamily="34" charset="0"/>
                <a:cs typeface="Calibri" panose="020F0502020204030204" pitchFamily="34" charset="0"/>
              </a:rPr>
              <a:t>med leti 2014 in 2022 je povprečno število nesreč v občini Črnomelj na 1000 prebivalcev 10 (v Sloveniji 7,7); delež pešcev in kolesarjev, ki so udeleženi v prometnih nesrečah je med leti 2014 in 2022 med od 3 do 5%,</a:t>
            </a:r>
          </a:p>
          <a:p>
            <a:endParaRPr lang="sl-SI" sz="1600" dirty="0">
              <a:solidFill>
                <a:schemeClr val="bg2"/>
              </a:solidFill>
              <a:latin typeface="Calibri" panose="020F0502020204030204" pitchFamily="34" charset="0"/>
              <a:cs typeface="Calibri" panose="020F0502020204030204" pitchFamily="34" charset="0"/>
            </a:endParaRPr>
          </a:p>
          <a:p>
            <a:pPr marL="285750" indent="-285750">
              <a:buFontTx/>
              <a:buChar char="-"/>
            </a:pPr>
            <a:r>
              <a:rPr lang="sl-SI" sz="1600" dirty="0">
                <a:solidFill>
                  <a:schemeClr val="bg2"/>
                </a:solidFill>
                <a:latin typeface="Calibri" panose="020F0502020204030204" pitchFamily="34" charset="0"/>
                <a:cs typeface="Calibri" panose="020F0502020204030204" pitchFamily="34" charset="0"/>
              </a:rPr>
              <a:t>ima občina Črnomelj nazorno opredeljen </a:t>
            </a:r>
            <a:r>
              <a:rPr lang="sl-SI" sz="1600" b="1" dirty="0">
                <a:solidFill>
                  <a:schemeClr val="bg2"/>
                </a:solidFill>
                <a:latin typeface="Calibri" panose="020F0502020204030204" pitchFamily="34" charset="0"/>
                <a:cs typeface="Calibri" panose="020F0502020204030204" pitchFamily="34" charset="0"/>
              </a:rPr>
              <a:t>zemljevid šolskih poti osnovnih šol</a:t>
            </a:r>
            <a:r>
              <a:rPr lang="sl-SI" sz="1600" dirty="0">
                <a:solidFill>
                  <a:schemeClr val="bg2"/>
                </a:solidFill>
                <a:latin typeface="Calibri" panose="020F0502020204030204" pitchFamily="34" charset="0"/>
                <a:cs typeface="Calibri" panose="020F0502020204030204" pitchFamily="34" charset="0"/>
              </a:rPr>
              <a:t> z označenimi nevarnimi in neustreznimi odseki in točkami, kar je pregledna osnova za načrtovanje potrebnih ukrepov OCPS,</a:t>
            </a:r>
          </a:p>
          <a:p>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2"/>
                </a:solidFill>
                <a:latin typeface="Calibri" panose="020F0502020204030204" pitchFamily="34" charset="0"/>
                <a:cs typeface="Calibri" panose="020F0502020204030204" pitchFamily="34" charset="0"/>
              </a:rPr>
              <a:t> </a:t>
            </a:r>
            <a:r>
              <a:rPr lang="sl-SI" sz="1600" b="1" dirty="0">
                <a:solidFill>
                  <a:schemeClr val="bg2"/>
                </a:solidFill>
                <a:latin typeface="Calibri" panose="020F0502020204030204" pitchFamily="34" charset="0"/>
                <a:cs typeface="Calibri" panose="020F0502020204030204" pitchFamily="34" charset="0"/>
              </a:rPr>
              <a:t>stroški mobilnosti</a:t>
            </a:r>
            <a:r>
              <a:rPr lang="sl-SI" sz="1600" dirty="0">
                <a:solidFill>
                  <a:schemeClr val="bg2"/>
                </a:solidFill>
                <a:latin typeface="Calibri" panose="020F0502020204030204" pitchFamily="34" charset="0"/>
                <a:cs typeface="Calibri" panose="020F0502020204030204" pitchFamily="34" charset="0"/>
              </a:rPr>
              <a:t> predstavljajo velik del izdatkov gospodinjstev (v Sloveniji gospodinjstva za mobilnost namenijo v povprečju okrog 17% sredstev), imamo </a:t>
            </a:r>
            <a:r>
              <a:rPr lang="sl-SI" sz="1600" b="1" dirty="0">
                <a:solidFill>
                  <a:schemeClr val="bg2"/>
                </a:solidFill>
                <a:latin typeface="Calibri" panose="020F0502020204030204" pitchFamily="34" charset="0"/>
                <a:cs typeface="Calibri" panose="020F0502020204030204" pitchFamily="34" charset="0"/>
              </a:rPr>
              <a:t>v Sloveniji najvišji delež izdatkov za osebno mobilnost</a:t>
            </a:r>
            <a:r>
              <a:rPr lang="sl-SI" sz="1600" dirty="0">
                <a:solidFill>
                  <a:schemeClr val="bg2"/>
                </a:solidFill>
                <a:latin typeface="Calibri" panose="020F0502020204030204" pitchFamily="34" charset="0"/>
                <a:cs typeface="Calibri" panose="020F0502020204030204" pitchFamily="34" charset="0"/>
              </a:rPr>
              <a:t> v vseh državah EU (v Sloveniji za mobilnost namenimo skoraj 6% več sredstev, kot znaša povprečje v EU),</a:t>
            </a:r>
          </a:p>
          <a:p>
            <a:pPr lvl="0"/>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2"/>
                </a:solidFill>
                <a:latin typeface="Calibri" panose="020F0502020204030204" pitchFamily="34" charset="0"/>
                <a:cs typeface="Calibri" panose="020F0502020204030204" pitchFamily="34" charset="0"/>
              </a:rPr>
              <a:t>lahko ukrepi trajnostne mobilnosti prispevajo </a:t>
            </a:r>
            <a:r>
              <a:rPr lang="sl-SI" sz="1600" b="1" dirty="0">
                <a:solidFill>
                  <a:schemeClr val="bg2"/>
                </a:solidFill>
                <a:latin typeface="Calibri" panose="020F0502020204030204" pitchFamily="34" charset="0"/>
                <a:cs typeface="Calibri" panose="020F0502020204030204" pitchFamily="34" charset="0"/>
              </a:rPr>
              <a:t>k zmanjšanju hrupa v okolju.</a:t>
            </a:r>
          </a:p>
          <a:p>
            <a:pPr marL="285750" lvl="0" indent="-285750">
              <a:buFontTx/>
              <a:buChar char="-"/>
            </a:pPr>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1"/>
              </a:solidFill>
              <a:latin typeface="Calibri" panose="020F0502020204030204" pitchFamily="34" charset="0"/>
              <a:cs typeface="Calibri" panose="020F0502020204030204" pitchFamily="34" charset="0"/>
            </a:endParaRPr>
          </a:p>
          <a:p>
            <a:pPr algn="just">
              <a:spcAft>
                <a:spcPts val="0"/>
              </a:spcAft>
            </a:pPr>
            <a:endParaRPr lang="sl-SI" sz="1600" dirty="0">
              <a:effectLst/>
              <a:latin typeface="Segoe UI" panose="020B0502040204020203" pitchFamily="34" charset="0"/>
              <a:ea typeface="Calibri" panose="020F0502020204030204" pitchFamily="34" charset="0"/>
              <a:cs typeface="Times New Roman" panose="02020603050405020304" pitchFamily="18" charset="0"/>
            </a:endParaRPr>
          </a:p>
        </p:txBody>
      </p:sp>
      <p:pic>
        <p:nvPicPr>
          <p:cNvPr id="3" name="Slika 2"/>
          <p:cNvPicPr/>
          <p:nvPr/>
        </p:nvPicPr>
        <p:blipFill rotWithShape="1">
          <a:blip r:embed="rId3"/>
          <a:srcRect l="32346" t="7854" r="30331" b="3223"/>
          <a:stretch/>
        </p:blipFill>
        <p:spPr>
          <a:xfrm>
            <a:off x="8295104" y="884618"/>
            <a:ext cx="3672408" cy="5544616"/>
          </a:xfrm>
          <a:prstGeom prst="rect">
            <a:avLst/>
          </a:prstGeom>
        </p:spPr>
      </p:pic>
      <p:sp>
        <p:nvSpPr>
          <p:cNvPr id="4" name="Pravokotnik 3"/>
          <p:cNvSpPr/>
          <p:nvPr/>
        </p:nvSpPr>
        <p:spPr>
          <a:xfrm>
            <a:off x="8189952" y="6433787"/>
            <a:ext cx="4003630" cy="400110"/>
          </a:xfrm>
          <a:prstGeom prst="rect">
            <a:avLst/>
          </a:prstGeom>
        </p:spPr>
        <p:txBody>
          <a:bodyPr wrap="square">
            <a:spAutoFit/>
          </a:bodyPr>
          <a:lstStyle/>
          <a:p>
            <a:r>
              <a:rPr lang="sl-SI" sz="1000" dirty="0">
                <a:solidFill>
                  <a:schemeClr val="bg1"/>
                </a:solidFill>
                <a:latin typeface="Calibri" panose="020F0502020204030204" pitchFamily="34" charset="0"/>
                <a:ea typeface="Calibri" panose="020F0502020204030204" pitchFamily="34" charset="0"/>
              </a:rPr>
              <a:t>Izsek iz aplikacije šolskih poti OŠ Mirana Jarca Črnomelj, prikaz nevarnih odsekov, varnih poti, nevarnih prehodov za pešce, pločnikov in križišč</a:t>
            </a:r>
            <a:endParaRPr lang="sl-SI" sz="1000" dirty="0">
              <a:solidFill>
                <a:schemeClr val="bg1"/>
              </a:solidFill>
            </a:endParaRPr>
          </a:p>
        </p:txBody>
      </p:sp>
    </p:spTree>
    <p:extLst>
      <p:ext uri="{BB962C8B-B14F-4D97-AF65-F5344CB8AC3E}">
        <p14:creationId xmlns:p14="http://schemas.microsoft.com/office/powerpoint/2010/main" val="245700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1" y="332656"/>
            <a:ext cx="4896545" cy="4770537"/>
          </a:xfrm>
          <a:prstGeom prst="rect">
            <a:avLst/>
          </a:prstGeom>
        </p:spPr>
        <p:txBody>
          <a:bodyPr wrap="square">
            <a:spAutoFit/>
          </a:bodyPr>
          <a:lstStyle/>
          <a:p>
            <a:pPr algn="just">
              <a:spcAft>
                <a:spcPts val="0"/>
              </a:spcAft>
            </a:pPr>
            <a:r>
              <a:rPr lang="sl-SI" sz="16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Podatki ankete za splošno javnost o potovalnih navadah so pokazali, da:</a:t>
            </a:r>
          </a:p>
          <a:p>
            <a:pPr marL="285750" lvl="0" indent="-285750">
              <a:buFontTx/>
              <a:buChar char="-"/>
            </a:pPr>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l-SI" sz="1600" b="1" dirty="0">
                <a:solidFill>
                  <a:schemeClr val="bg1"/>
                </a:solidFill>
                <a:latin typeface="Calibri" panose="020F0502020204030204" pitchFamily="34" charset="0"/>
                <a:cs typeface="Calibri" panose="020F0502020204030204" pitchFamily="34" charset="0"/>
              </a:rPr>
              <a:t>javnost podpira izvedene ukrepe trajnostne mobilnosti,</a:t>
            </a:r>
            <a:r>
              <a:rPr lang="sl-SI" sz="1600" dirty="0">
                <a:solidFill>
                  <a:schemeClr val="bg1"/>
                </a:solidFill>
                <a:latin typeface="Calibri" panose="020F0502020204030204" pitchFamily="34" charset="0"/>
                <a:cs typeface="Calibri" panose="020F0502020204030204" pitchFamily="34" charset="0"/>
              </a:rPr>
              <a:t> med njimi v največjem deležu podpirajo prevoze na klic za starejše (90%), ureditev krožišč (87,5%) in ureditev kolesarskih površin (82%), najmanjšo podporo so izrazili uveljavitvi plačljivega parkiranja v središču mesta (51 %). </a:t>
            </a:r>
          </a:p>
          <a:p>
            <a:endParaRPr lang="sl-SI" sz="16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l-SI" sz="1600" b="1" dirty="0">
                <a:solidFill>
                  <a:schemeClr val="bg1"/>
                </a:solidFill>
                <a:latin typeface="Calibri" panose="020F0502020204030204" pitchFamily="34" charset="0"/>
                <a:cs typeface="Calibri" panose="020F0502020204030204" pitchFamily="34" charset="0"/>
              </a:rPr>
              <a:t>javnost podpira potencialne ukrepe trajnostne mobilnosti nove OCPS,</a:t>
            </a:r>
            <a:r>
              <a:rPr lang="sl-SI" sz="1600" dirty="0">
                <a:solidFill>
                  <a:schemeClr val="bg1"/>
                </a:solidFill>
                <a:latin typeface="Calibri" panose="020F0502020204030204" pitchFamily="34" charset="0"/>
                <a:cs typeface="Calibri" panose="020F0502020204030204" pitchFamily="34" charset="0"/>
              </a:rPr>
              <a:t> med njimi v največjem deležu podpirajo boljše pogoje za hojo in kolesarjenje v okolici šol in delovnih mest (89%) ter ureditvi novih kolesarskih poti (85 %), najmanj podpirajo večji nadzor nad prehitro vožnjo znotraj naselij (68 %) in urejanje novih skupnih prometnih površin (63 %)</a:t>
            </a:r>
          </a:p>
          <a:p>
            <a:pPr algn="just">
              <a:spcAft>
                <a:spcPts val="0"/>
              </a:spcAft>
            </a:pPr>
            <a:endParaRPr lang="sl-SI" sz="1600" dirty="0">
              <a:effectLst/>
              <a:latin typeface="Segoe UI" panose="020B0502040204020203" pitchFamily="34" charset="0"/>
              <a:ea typeface="Calibri" panose="020F0502020204030204" pitchFamily="34" charset="0"/>
              <a:cs typeface="Times New Roman" panose="02020603050405020304" pitchFamily="18" charset="0"/>
            </a:endParaRPr>
          </a:p>
        </p:txBody>
      </p:sp>
      <p:pic>
        <p:nvPicPr>
          <p:cNvPr id="4" name="Slika 3" descr="Slika, ki vsebuje besede besedilo, posnetek zaslona, vzporedno, pisava&#10;&#10;Opis je samodejno ustvarjen"/>
          <p:cNvPicPr/>
          <p:nvPr/>
        </p:nvPicPr>
        <p:blipFill rotWithShape="1">
          <a:blip r:embed="rId3"/>
          <a:srcRect l="1043" t="24892" r="20035"/>
          <a:stretch/>
        </p:blipFill>
        <p:spPr>
          <a:xfrm>
            <a:off x="5735960" y="3744194"/>
            <a:ext cx="6496684" cy="3113806"/>
          </a:xfrm>
          <a:prstGeom prst="rect">
            <a:avLst/>
          </a:prstGeom>
        </p:spPr>
      </p:pic>
      <p:sp>
        <p:nvSpPr>
          <p:cNvPr id="5" name="Pravokotnik 4"/>
          <p:cNvSpPr/>
          <p:nvPr/>
        </p:nvSpPr>
        <p:spPr>
          <a:xfrm>
            <a:off x="5634435" y="114522"/>
            <a:ext cx="4248472" cy="2369880"/>
          </a:xfrm>
          <a:prstGeom prst="rect">
            <a:avLst/>
          </a:prstGeom>
        </p:spPr>
        <p:txBody>
          <a:bodyPr wrap="square">
            <a:spAutoFit/>
          </a:bodyPr>
          <a:lstStyle/>
          <a:p>
            <a:r>
              <a:rPr lang="sl-SI"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Podpora izvedenim ukrepom CPS</a:t>
            </a:r>
          </a:p>
          <a:p>
            <a:r>
              <a:rPr lang="sl-SI" sz="1600" dirty="0">
                <a:solidFill>
                  <a:srgbClr val="FF0000"/>
                </a:solidFill>
                <a:latin typeface="Calibri" panose="020F0502020204030204" pitchFamily="34" charset="0"/>
                <a:cs typeface="Calibri" panose="020F0502020204030204" pitchFamily="34" charset="0"/>
              </a:rPr>
              <a:t> </a:t>
            </a:r>
          </a:p>
          <a:p>
            <a:endParaRPr lang="sl-SI" sz="1600" dirty="0">
              <a:solidFill>
                <a:schemeClr val="bg1"/>
              </a:solidFill>
              <a:latin typeface="Calibri" panose="020F0502020204030204" pitchFamily="34" charset="0"/>
              <a:cs typeface="Calibri" panose="020F0502020204030204" pitchFamily="34" charset="0"/>
            </a:endParaRPr>
          </a:p>
          <a:p>
            <a:endParaRPr lang="sl-SI" sz="1600" dirty="0">
              <a:solidFill>
                <a:schemeClr val="bg1"/>
              </a:solidFill>
              <a:latin typeface="Calibri" panose="020F0502020204030204" pitchFamily="34" charset="0"/>
              <a:cs typeface="Calibri" panose="020F0502020204030204" pitchFamily="34" charset="0"/>
            </a:endParaRPr>
          </a:p>
          <a:p>
            <a:endParaRPr lang="sl-SI" sz="1600" dirty="0">
              <a:solidFill>
                <a:schemeClr val="bg1"/>
              </a:solidFill>
              <a:latin typeface="Calibri" panose="020F0502020204030204" pitchFamily="34" charset="0"/>
              <a:cs typeface="Calibri" panose="020F0502020204030204" pitchFamily="34" charset="0"/>
            </a:endParaRPr>
          </a:p>
          <a:p>
            <a:endParaRPr lang="sl-SI" sz="1600" dirty="0">
              <a:solidFill>
                <a:schemeClr val="bg1"/>
              </a:solidFill>
              <a:latin typeface="Calibri" panose="020F0502020204030204" pitchFamily="34" charset="0"/>
              <a:cs typeface="Calibri" panose="020F0502020204030204" pitchFamily="34" charset="0"/>
            </a:endParaRPr>
          </a:p>
          <a:p>
            <a:endParaRPr lang="sl-SI" sz="1600" dirty="0">
              <a:solidFill>
                <a:schemeClr val="bg1"/>
              </a:solidFill>
              <a:latin typeface="Calibri" panose="020F0502020204030204" pitchFamily="34" charset="0"/>
              <a:cs typeface="Calibri" panose="020F0502020204030204" pitchFamily="34" charset="0"/>
            </a:endParaRPr>
          </a:p>
          <a:p>
            <a:endParaRPr lang="sl-SI" sz="1600" dirty="0">
              <a:solidFill>
                <a:schemeClr val="bg1"/>
              </a:solidFill>
              <a:latin typeface="Calibri" panose="020F0502020204030204" pitchFamily="34" charset="0"/>
              <a:cs typeface="Calibri" panose="020F0502020204030204" pitchFamily="34" charset="0"/>
            </a:endParaRPr>
          </a:p>
          <a:p>
            <a:endParaRPr lang="sl-SI" sz="1600" dirty="0">
              <a:solidFill>
                <a:schemeClr val="bg1"/>
              </a:solidFill>
              <a:latin typeface="Calibri" panose="020F0502020204030204" pitchFamily="34" charset="0"/>
              <a:cs typeface="Calibri" panose="020F0502020204030204" pitchFamily="34" charset="0"/>
            </a:endParaRPr>
          </a:p>
        </p:txBody>
      </p:sp>
      <p:sp>
        <p:nvSpPr>
          <p:cNvPr id="6" name="Pravokotnik 5"/>
          <p:cNvSpPr/>
          <p:nvPr/>
        </p:nvSpPr>
        <p:spPr>
          <a:xfrm>
            <a:off x="5634435" y="3282904"/>
            <a:ext cx="4248472" cy="2369880"/>
          </a:xfrm>
          <a:prstGeom prst="rect">
            <a:avLst/>
          </a:prstGeom>
        </p:spPr>
        <p:txBody>
          <a:bodyPr wrap="square">
            <a:spAutoFit/>
          </a:bodyPr>
          <a:lstStyle/>
          <a:p>
            <a:r>
              <a:rPr lang="sl-SI"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Podpora potencialnim ukrepom OCPS</a:t>
            </a:r>
          </a:p>
          <a:p>
            <a:r>
              <a:rPr lang="sl-SI" sz="1600" dirty="0">
                <a:solidFill>
                  <a:srgbClr val="FF0000"/>
                </a:solidFill>
                <a:latin typeface="Calibri" panose="020F0502020204030204" pitchFamily="34" charset="0"/>
                <a:cs typeface="Calibri" panose="020F0502020204030204" pitchFamily="34" charset="0"/>
              </a:rPr>
              <a:t> </a:t>
            </a:r>
          </a:p>
          <a:p>
            <a:endParaRPr lang="sl-SI" sz="1600" dirty="0">
              <a:solidFill>
                <a:schemeClr val="bg1"/>
              </a:solidFill>
              <a:latin typeface="Calibri" panose="020F0502020204030204" pitchFamily="34" charset="0"/>
              <a:cs typeface="Calibri" panose="020F0502020204030204" pitchFamily="34" charset="0"/>
            </a:endParaRPr>
          </a:p>
          <a:p>
            <a:endParaRPr lang="sl-SI" sz="1600" dirty="0">
              <a:solidFill>
                <a:schemeClr val="bg1"/>
              </a:solidFill>
              <a:latin typeface="Calibri" panose="020F0502020204030204" pitchFamily="34" charset="0"/>
              <a:cs typeface="Calibri" panose="020F0502020204030204" pitchFamily="34" charset="0"/>
            </a:endParaRPr>
          </a:p>
          <a:p>
            <a:endParaRPr lang="sl-SI" sz="1600" dirty="0">
              <a:solidFill>
                <a:schemeClr val="bg1"/>
              </a:solidFill>
              <a:latin typeface="Calibri" panose="020F0502020204030204" pitchFamily="34" charset="0"/>
              <a:cs typeface="Calibri" panose="020F0502020204030204" pitchFamily="34" charset="0"/>
            </a:endParaRPr>
          </a:p>
          <a:p>
            <a:endParaRPr lang="sl-SI" sz="1600" dirty="0">
              <a:solidFill>
                <a:schemeClr val="bg1"/>
              </a:solidFill>
              <a:latin typeface="Calibri" panose="020F0502020204030204" pitchFamily="34" charset="0"/>
              <a:cs typeface="Calibri" panose="020F0502020204030204" pitchFamily="34" charset="0"/>
            </a:endParaRPr>
          </a:p>
          <a:p>
            <a:endParaRPr lang="sl-SI" sz="1600" dirty="0">
              <a:solidFill>
                <a:schemeClr val="bg1"/>
              </a:solidFill>
              <a:latin typeface="Calibri" panose="020F0502020204030204" pitchFamily="34" charset="0"/>
              <a:cs typeface="Calibri" panose="020F0502020204030204" pitchFamily="34" charset="0"/>
            </a:endParaRPr>
          </a:p>
          <a:p>
            <a:endParaRPr lang="sl-SI" sz="1600" dirty="0">
              <a:solidFill>
                <a:schemeClr val="bg1"/>
              </a:solidFill>
              <a:latin typeface="Calibri" panose="020F0502020204030204" pitchFamily="34" charset="0"/>
              <a:cs typeface="Calibri" panose="020F0502020204030204" pitchFamily="34" charset="0"/>
            </a:endParaRPr>
          </a:p>
          <a:p>
            <a:endParaRPr lang="sl-SI" sz="1600" dirty="0">
              <a:solidFill>
                <a:schemeClr val="bg1"/>
              </a:solidFill>
              <a:latin typeface="Calibri" panose="020F0502020204030204" pitchFamily="34" charset="0"/>
              <a:cs typeface="Calibri" panose="020F0502020204030204" pitchFamily="34" charset="0"/>
            </a:endParaRPr>
          </a:p>
        </p:txBody>
      </p:sp>
      <p:pic>
        <p:nvPicPr>
          <p:cNvPr id="7" name="Slika 6" descr="Slika, ki vsebuje besede besedilo, posnetek zaslona, pisava, oblikovanje&#10;&#10;Opis je samodejno ustvarjen"/>
          <p:cNvPicPr/>
          <p:nvPr/>
        </p:nvPicPr>
        <p:blipFill rotWithShape="1">
          <a:blip r:embed="rId4">
            <a:extLst>
              <a:ext uri="{28A0092B-C50C-407E-A947-70E740481C1C}">
                <a14:useLocalDpi xmlns:a14="http://schemas.microsoft.com/office/drawing/2010/main" val="0"/>
              </a:ext>
            </a:extLst>
          </a:blip>
          <a:srcRect l="4961" t="23640" r="4927" b="21343"/>
          <a:stretch/>
        </p:blipFill>
        <p:spPr bwMode="auto">
          <a:xfrm>
            <a:off x="5735960" y="548680"/>
            <a:ext cx="6496684" cy="23762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965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238FFE03-A029-68D9-E137-F378D352247E}"/>
              </a:ext>
            </a:extLst>
          </p:cNvPr>
          <p:cNvSpPr/>
          <p:nvPr/>
        </p:nvSpPr>
        <p:spPr>
          <a:xfrm>
            <a:off x="0" y="4077072"/>
            <a:ext cx="12192000" cy="2088232"/>
          </a:xfrm>
          <a:prstGeom prst="rect">
            <a:avLst/>
          </a:prstGeom>
          <a:solidFill>
            <a:srgbClr val="B4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Naslov 1">
            <a:extLst>
              <a:ext uri="{FF2B5EF4-FFF2-40B4-BE49-F238E27FC236}">
                <a16:creationId xmlns:a16="http://schemas.microsoft.com/office/drawing/2014/main" id="{1B751471-D935-8920-797C-C99A6822CC97}"/>
              </a:ext>
            </a:extLst>
          </p:cNvPr>
          <p:cNvSpPr txBox="1">
            <a:spLocks/>
          </p:cNvSpPr>
          <p:nvPr/>
        </p:nvSpPr>
        <p:spPr>
          <a:xfrm>
            <a:off x="480292" y="3429000"/>
            <a:ext cx="11231416" cy="1838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sl-SI" b="1" dirty="0">
                <a:solidFill>
                  <a:schemeClr val="bg1"/>
                </a:solidFill>
                <a:latin typeface="Corbel" panose="020B0503020204020204" pitchFamily="34" charset="0"/>
                <a:ea typeface="Segoe UI" panose="020B0502040204020203" pitchFamily="34" charset="0"/>
                <a:cs typeface="Segoe UI" panose="020B0502040204020203" pitchFamily="34" charset="0"/>
              </a:rPr>
              <a:t>HOJA</a:t>
            </a:r>
          </a:p>
        </p:txBody>
      </p:sp>
      <p:pic>
        <p:nvPicPr>
          <p:cNvPr id="12" name="Slika 11">
            <a:extLst>
              <a:ext uri="{FF2B5EF4-FFF2-40B4-BE49-F238E27FC236}">
                <a16:creationId xmlns:a16="http://schemas.microsoft.com/office/drawing/2014/main" id="{345579FE-B391-5C20-1E96-34C0A8EF4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456" y="0"/>
            <a:ext cx="1991544" cy="710763"/>
          </a:xfrm>
          <a:prstGeom prst="rect">
            <a:avLst/>
          </a:prstGeom>
        </p:spPr>
      </p:pic>
      <p:sp>
        <p:nvSpPr>
          <p:cNvPr id="6" name="Pravokotnik 5"/>
          <p:cNvSpPr/>
          <p:nvPr/>
        </p:nvSpPr>
        <p:spPr>
          <a:xfrm>
            <a:off x="480292" y="2708920"/>
            <a:ext cx="11231416" cy="1200329"/>
          </a:xfrm>
          <a:prstGeom prst="rect">
            <a:avLst/>
          </a:prstGeom>
        </p:spPr>
        <p:txBody>
          <a:bodyPr wrap="square">
            <a:spAutoFit/>
          </a:bodyPr>
          <a:lstStyle/>
          <a:p>
            <a:pPr algn="just">
              <a:spcAft>
                <a:spcPts val="0"/>
              </a:spcAft>
            </a:pPr>
            <a:r>
              <a:rPr lang="sl-SI" dirty="0">
                <a:solidFill>
                  <a:srgbClr val="800080"/>
                </a:solidFill>
                <a:latin typeface="Calibri" panose="020F0502020204030204" pitchFamily="34" charset="0"/>
                <a:ea typeface="Calibri" panose="020F0502020204030204" pitchFamily="34" charset="0"/>
                <a:cs typeface="Times New Roman" panose="02020603050405020304" pitchFamily="18" charset="0"/>
              </a:rPr>
              <a:t>Povezava s cilji OCPS:</a:t>
            </a:r>
            <a:endParaRPr lang="sl-SI" sz="1200" dirty="0">
              <a:solidFill>
                <a:srgbClr val="800080"/>
              </a:solidFill>
              <a:latin typeface="Segoe UI" panose="020B0502040204020203" pitchFamily="34" charset="0"/>
              <a:ea typeface="Calibri" panose="020F0502020204030204" pitchFamily="34" charset="0"/>
              <a:cs typeface="Times New Roman" panose="02020603050405020304" pitchFamily="18" charset="0"/>
            </a:endParaRPr>
          </a:p>
          <a:p>
            <a:r>
              <a:rPr lang="sl-SI" dirty="0">
                <a:solidFill>
                  <a:schemeClr val="bg1"/>
                </a:solidFill>
                <a:latin typeface="Calibri" panose="020F0502020204030204" pitchFamily="34" charset="0"/>
                <a:ea typeface="Calibri" panose="020F0502020204030204" pitchFamily="34" charset="0"/>
              </a:rPr>
              <a:t>S spodbujanjem hoje omogočamo bolj aktivno življenje,</a:t>
            </a:r>
            <a:r>
              <a:rPr lang="sl-SI" b="1" dirty="0">
                <a:solidFill>
                  <a:schemeClr val="bg1"/>
                </a:solidFill>
                <a:latin typeface="Calibri" panose="020F0502020204030204" pitchFamily="34" charset="0"/>
                <a:ea typeface="Calibri" panose="020F0502020204030204" pitchFamily="34" charset="0"/>
              </a:rPr>
              <a:t> boljšo dostopnost, spreminjanje potovalnih navad, večjo kakovost bivanja, </a:t>
            </a:r>
            <a:r>
              <a:rPr lang="sl-SI" dirty="0">
                <a:solidFill>
                  <a:schemeClr val="bg1"/>
                </a:solidFill>
                <a:latin typeface="Calibri" panose="020F0502020204030204" pitchFamily="34" charset="0"/>
                <a:ea typeface="Calibri" panose="020F0502020204030204" pitchFamily="34" charset="0"/>
              </a:rPr>
              <a:t>manj onesnaženja, hrupa, privlačnejšo podobo in večja socialna vključenost. Z urejenimi površinami za pešce izboljšujemo </a:t>
            </a:r>
            <a:r>
              <a:rPr lang="sl-SI" b="1" dirty="0">
                <a:solidFill>
                  <a:schemeClr val="bg1"/>
                </a:solidFill>
                <a:latin typeface="Calibri" panose="020F0502020204030204" pitchFamily="34" charset="0"/>
                <a:ea typeface="Calibri" panose="020F0502020204030204" pitchFamily="34" charset="0"/>
              </a:rPr>
              <a:t>prometno varnost.</a:t>
            </a:r>
            <a:endParaRPr lang="sl-SI" dirty="0">
              <a:solidFill>
                <a:schemeClr val="bg1"/>
              </a:solidFill>
            </a:endParaRPr>
          </a:p>
        </p:txBody>
      </p:sp>
    </p:spTree>
    <p:extLst>
      <p:ext uri="{BB962C8B-B14F-4D97-AF65-F5344CB8AC3E}">
        <p14:creationId xmlns:p14="http://schemas.microsoft.com/office/powerpoint/2010/main" val="80366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2" y="260648"/>
            <a:ext cx="5362451" cy="7048083"/>
          </a:xfrm>
          <a:prstGeom prst="rect">
            <a:avLst/>
          </a:prstGeom>
        </p:spPr>
        <p:txBody>
          <a:bodyPr wrap="square">
            <a:spAutoFit/>
          </a:bodyPr>
          <a:lstStyle/>
          <a:p>
            <a:pPr algn="just">
              <a:spcAft>
                <a:spcPts val="0"/>
              </a:spcAft>
            </a:pPr>
            <a:r>
              <a:rPr lang="sl-SI" sz="16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Razmere v občini kažejo, da:</a:t>
            </a:r>
          </a:p>
          <a:p>
            <a:pPr algn="just">
              <a:spcAft>
                <a:spcPts val="0"/>
              </a:spcAft>
            </a:pPr>
            <a:endParaRPr lang="sl-SI" sz="1600" b="1" dirty="0">
              <a:solidFill>
                <a:srgbClr val="800080"/>
              </a:solidFill>
              <a:latin typeface="Segoe UI" panose="020B0502040204020203" pitchFamily="34" charset="0"/>
              <a:ea typeface="Calibri" panose="020F0502020204030204" pitchFamily="34" charset="0"/>
              <a:cs typeface="Times New Roman" panose="02020603050405020304" pitchFamily="18"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je potencial za hojo velik, saj so </a:t>
            </a:r>
            <a:r>
              <a:rPr lang="sl-SI" sz="1600" b="1" dirty="0">
                <a:solidFill>
                  <a:schemeClr val="bg1"/>
                </a:solidFill>
                <a:latin typeface="Calibri" panose="020F0502020204030204" pitchFamily="34" charset="0"/>
                <a:cs typeface="Calibri" panose="020F0502020204030204" pitchFamily="34" charset="0"/>
              </a:rPr>
              <a:t>vse pomembne javne storitve v Črnomlju dostopne v 15 minutah hoje, </a:t>
            </a:r>
            <a:r>
              <a:rPr lang="sl-SI" sz="1600" dirty="0">
                <a:solidFill>
                  <a:schemeClr val="bg1"/>
                </a:solidFill>
                <a:latin typeface="Calibri" panose="020F0502020204030204" pitchFamily="34" charset="0"/>
                <a:cs typeface="Calibri" panose="020F0502020204030204" pitchFamily="34" charset="0"/>
              </a:rPr>
              <a:t>kar predstavlja priložnost za razvoj peš in kolesarskega omrežja ter ozaveščanje in spodbudo k uporabi aktivnih potovalnih načinov,</a:t>
            </a: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ima občina Črnomelj dobro oceno na lestvici kakovosti zraka (indeks kakovosti zraka AQI ima vrednost 42), kar pomeni, da </a:t>
            </a:r>
            <a:r>
              <a:rPr lang="sl-SI" sz="1600" b="1" dirty="0">
                <a:solidFill>
                  <a:schemeClr val="bg1"/>
                </a:solidFill>
                <a:latin typeface="Calibri" panose="020F0502020204030204" pitchFamily="34" charset="0"/>
                <a:cs typeface="Calibri" panose="020F0502020204030204" pitchFamily="34" charset="0"/>
              </a:rPr>
              <a:t>za nobeno skupino ljudi ni omejitev za gibanje na prostem,</a:t>
            </a:r>
          </a:p>
          <a:p>
            <a:pPr lvl="0"/>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z ukrepi trajnostne mobilnosti </a:t>
            </a:r>
            <a:r>
              <a:rPr lang="sl-SI" sz="1600" b="1" dirty="0">
                <a:solidFill>
                  <a:schemeClr val="bg1"/>
                </a:solidFill>
                <a:latin typeface="Calibri" panose="020F0502020204030204" pitchFamily="34" charset="0"/>
                <a:cs typeface="Calibri" panose="020F0502020204030204" pitchFamily="34" charset="0"/>
              </a:rPr>
              <a:t>spodbujamo gibanje, </a:t>
            </a:r>
            <a:r>
              <a:rPr lang="sl-SI" sz="1600" dirty="0">
                <a:solidFill>
                  <a:schemeClr val="bg1"/>
                </a:solidFill>
                <a:latin typeface="Calibri" panose="020F0502020204030204" pitchFamily="34" charset="0"/>
                <a:cs typeface="Calibri" panose="020F0502020204030204" pitchFamily="34" charset="0"/>
              </a:rPr>
              <a:t>kar prispeva k zmanjšanju prekomerne prehranjenosti prebivalstva in </a:t>
            </a:r>
            <a:r>
              <a:rPr lang="sl-SI" sz="1600" b="1" dirty="0">
                <a:solidFill>
                  <a:schemeClr val="bg1"/>
                </a:solidFill>
                <a:latin typeface="Calibri" panose="020F0502020204030204" pitchFamily="34" charset="0"/>
                <a:cs typeface="Calibri" panose="020F0502020204030204" pitchFamily="34" charset="0"/>
              </a:rPr>
              <a:t>bolj zdravemu prebivalstvu,</a:t>
            </a:r>
          </a:p>
          <a:p>
            <a:pPr lvl="0"/>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ima občina Črnomelj </a:t>
            </a:r>
            <a:r>
              <a:rPr lang="sl-SI" sz="1600" b="1" dirty="0">
                <a:solidFill>
                  <a:schemeClr val="bg1"/>
                </a:solidFill>
                <a:latin typeface="Calibri" panose="020F0502020204030204" pitchFamily="34" charset="0"/>
                <a:cs typeface="Calibri" panose="020F0502020204030204" pitchFamily="34" charset="0"/>
              </a:rPr>
              <a:t>nazorno opredeljen zemljevid šolskih poti osnovnih šol z označenimi nevarnimi in neustreznimi odseki in točkami, </a:t>
            </a:r>
            <a:r>
              <a:rPr lang="sl-SI" sz="1600" dirty="0">
                <a:solidFill>
                  <a:schemeClr val="bg1"/>
                </a:solidFill>
                <a:latin typeface="Calibri" panose="020F0502020204030204" pitchFamily="34" charset="0"/>
                <a:cs typeface="Calibri" panose="020F0502020204030204" pitchFamily="34" charset="0"/>
              </a:rPr>
              <a:t>kar je pregledna osnova za načrtovanje potrebnih ukrepov OCPS,</a:t>
            </a:r>
          </a:p>
          <a:p>
            <a:pPr lvl="0"/>
            <a:endParaRPr lang="sl-SI" sz="2000" dirty="0">
              <a:solidFill>
                <a:schemeClr val="bg1"/>
              </a:solidFill>
              <a:latin typeface="Calibri" panose="020F0502020204030204" pitchFamily="34" charset="0"/>
              <a:cs typeface="Calibri" panose="020F0502020204030204" pitchFamily="34" charset="0"/>
            </a:endParaRPr>
          </a:p>
          <a:p>
            <a:pPr lvl="0"/>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1"/>
              </a:solidFill>
              <a:latin typeface="Calibri" panose="020F0502020204030204" pitchFamily="34" charset="0"/>
              <a:cs typeface="Calibri" panose="020F0502020204030204" pitchFamily="34" charset="0"/>
            </a:endParaRPr>
          </a:p>
          <a:p>
            <a:pPr algn="just">
              <a:spcAft>
                <a:spcPts val="0"/>
              </a:spcAft>
            </a:pPr>
            <a:endParaRPr lang="sl-SI" sz="16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8" name="Pravokotnik 7"/>
          <p:cNvSpPr/>
          <p:nvPr/>
        </p:nvSpPr>
        <p:spPr>
          <a:xfrm>
            <a:off x="7119400" y="6590803"/>
            <a:ext cx="3168352" cy="246221"/>
          </a:xfrm>
          <a:prstGeom prst="rect">
            <a:avLst/>
          </a:prstGeom>
        </p:spPr>
        <p:txBody>
          <a:bodyPr wrap="square">
            <a:spAutoFit/>
          </a:bodyPr>
          <a:lstStyle/>
          <a:p>
            <a:r>
              <a:rPr lang="sl-SI" sz="1000" dirty="0">
                <a:solidFill>
                  <a:schemeClr val="bg1"/>
                </a:solidFill>
                <a:latin typeface="Calibri" panose="020F0502020204030204" pitchFamily="34" charset="0"/>
                <a:cs typeface="Calibri" panose="020F0502020204030204" pitchFamily="34" charset="0"/>
              </a:rPr>
              <a:t>Peš dostopnost v Črnomlju, Vojni vasi in Vražjem kamnu</a:t>
            </a:r>
          </a:p>
        </p:txBody>
      </p:sp>
      <p:pic>
        <p:nvPicPr>
          <p:cNvPr id="4" name="Slika 3"/>
          <p:cNvPicPr>
            <a:picLocks noChangeAspect="1"/>
          </p:cNvPicPr>
          <p:nvPr/>
        </p:nvPicPr>
        <p:blipFill>
          <a:blip r:embed="rId3"/>
          <a:stretch>
            <a:fillRect/>
          </a:stretch>
        </p:blipFill>
        <p:spPr>
          <a:xfrm>
            <a:off x="5728386" y="2205572"/>
            <a:ext cx="1391014" cy="4385231"/>
          </a:xfrm>
          <a:prstGeom prst="rect">
            <a:avLst/>
          </a:prstGeom>
        </p:spPr>
      </p:pic>
      <p:sp>
        <p:nvSpPr>
          <p:cNvPr id="7" name="Pravokotnik 6"/>
          <p:cNvSpPr/>
          <p:nvPr/>
        </p:nvSpPr>
        <p:spPr>
          <a:xfrm>
            <a:off x="5638644" y="1943962"/>
            <a:ext cx="1500732" cy="261610"/>
          </a:xfrm>
          <a:prstGeom prst="rect">
            <a:avLst/>
          </a:prstGeom>
        </p:spPr>
        <p:txBody>
          <a:bodyPr wrap="none">
            <a:spAutoFit/>
          </a:bodyPr>
          <a:lstStyle/>
          <a:p>
            <a:r>
              <a:rPr lang="sl-SI" sz="1100" dirty="0">
                <a:solidFill>
                  <a:schemeClr val="bg1"/>
                </a:solidFill>
                <a:latin typeface="Calibri" panose="020F0502020204030204" pitchFamily="34" charset="0"/>
                <a:cs typeface="Calibri" panose="020F0502020204030204" pitchFamily="34" charset="0"/>
              </a:rPr>
              <a:t>indeks kakovosti zraka:</a:t>
            </a:r>
            <a:endParaRPr lang="sl-SI" sz="1100" dirty="0"/>
          </a:p>
        </p:txBody>
      </p:sp>
      <p:pic>
        <p:nvPicPr>
          <p:cNvPr id="9" name="Slika 8"/>
          <p:cNvPicPr/>
          <p:nvPr/>
        </p:nvPicPr>
        <p:blipFill rotWithShape="1">
          <a:blip r:embed="rId4"/>
          <a:srcRect l="10569" t="3700" r="10327"/>
          <a:stretch/>
        </p:blipFill>
        <p:spPr bwMode="auto">
          <a:xfrm>
            <a:off x="7248128" y="764704"/>
            <a:ext cx="4943872" cy="5826099"/>
          </a:xfrm>
          <a:prstGeom prst="rect">
            <a:avLst/>
          </a:prstGeom>
          <a:ln>
            <a:noFill/>
          </a:ln>
          <a:extLst>
            <a:ext uri="{53640926-AAD7-44D8-BBD7-CCE9431645EC}">
              <a14:shadowObscured xmlns:a14="http://schemas.microsoft.com/office/drawing/2010/main"/>
            </a:ext>
          </a:extLst>
        </p:spPr>
      </p:pic>
      <p:pic>
        <p:nvPicPr>
          <p:cNvPr id="10" name="Slika 9"/>
          <p:cNvPicPr/>
          <p:nvPr/>
        </p:nvPicPr>
        <p:blipFill>
          <a:blip r:embed="rId5" cstate="print">
            <a:extLst>
              <a:ext uri="{28A0092B-C50C-407E-A947-70E740481C1C}">
                <a14:useLocalDpi xmlns:a14="http://schemas.microsoft.com/office/drawing/2010/main" val="0"/>
              </a:ext>
            </a:extLst>
          </a:blip>
          <a:stretch>
            <a:fillRect/>
          </a:stretch>
        </p:blipFill>
        <p:spPr>
          <a:xfrm>
            <a:off x="7240167" y="753483"/>
            <a:ext cx="2274149" cy="708617"/>
          </a:xfrm>
          <a:prstGeom prst="rect">
            <a:avLst/>
          </a:prstGeom>
        </p:spPr>
      </p:pic>
    </p:spTree>
    <p:extLst>
      <p:ext uri="{BB962C8B-B14F-4D97-AF65-F5344CB8AC3E}">
        <p14:creationId xmlns:p14="http://schemas.microsoft.com/office/powerpoint/2010/main" val="26055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2" y="260648"/>
            <a:ext cx="5400600" cy="8217634"/>
          </a:xfrm>
          <a:prstGeom prst="rect">
            <a:avLst/>
          </a:prstGeom>
        </p:spPr>
        <p:txBody>
          <a:bodyPr wrap="square">
            <a:spAutoFit/>
          </a:bodyPr>
          <a:lstStyle/>
          <a:p>
            <a:pPr algn="just">
              <a:spcAft>
                <a:spcPts val="0"/>
              </a:spcAft>
            </a:pPr>
            <a:r>
              <a:rPr lang="sl-SI" sz="16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Razmere v občini kažejo, da:</a:t>
            </a:r>
          </a:p>
          <a:p>
            <a:pPr algn="just">
              <a:spcAft>
                <a:spcPts val="0"/>
              </a:spcAft>
            </a:pPr>
            <a:endParaRPr lang="sl-SI" sz="1600" b="1" dirty="0">
              <a:solidFill>
                <a:srgbClr val="800080"/>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Tx/>
              <a:buChar char="-"/>
            </a:pPr>
            <a:r>
              <a:rPr lang="sl-SI" sz="1600" b="1" dirty="0">
                <a:solidFill>
                  <a:schemeClr val="bg1"/>
                </a:solidFill>
                <a:latin typeface="Calibri" panose="020F0502020204030204" pitchFamily="34" charset="0"/>
                <a:cs typeface="Calibri" panose="020F0502020204030204" pitchFamily="34" charset="0"/>
              </a:rPr>
              <a:t>15,7% anketiranih zaposlenih</a:t>
            </a:r>
            <a:r>
              <a:rPr lang="sl-SI" sz="1600" dirty="0">
                <a:solidFill>
                  <a:schemeClr val="bg1"/>
                </a:solidFill>
                <a:latin typeface="Calibri" panose="020F0502020204030204" pitchFamily="34" charset="0"/>
                <a:cs typeface="Calibri" panose="020F0502020204030204" pitchFamily="34" charset="0"/>
              </a:rPr>
              <a:t> živi na razdalji do 2 km od doma do dela, kar je primerna razdalja za hojo, v službo jih hodi 8%, </a:t>
            </a:r>
            <a:r>
              <a:rPr lang="sl-SI" sz="1600" b="1" dirty="0">
                <a:solidFill>
                  <a:schemeClr val="bg1"/>
                </a:solidFill>
                <a:latin typeface="Calibri" panose="020F0502020204030204" pitchFamily="34" charset="0"/>
                <a:cs typeface="Calibri" panose="020F0502020204030204" pitchFamily="34" charset="0"/>
              </a:rPr>
              <a:t>potencial za povečanje deleža hoje med zaposlenimi je 7,7%,</a:t>
            </a: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b="1" dirty="0">
                <a:solidFill>
                  <a:schemeClr val="bg1"/>
                </a:solidFill>
                <a:latin typeface="Calibri" panose="020F0502020204030204" pitchFamily="34" charset="0"/>
                <a:cs typeface="Calibri" panose="020F0502020204030204" pitchFamily="34" charset="0"/>
              </a:rPr>
              <a:t>37% anketiranih osnovnošolcev hodi v šolo peš,</a:t>
            </a:r>
            <a:br>
              <a:rPr lang="sl-SI" sz="1600" b="1" dirty="0">
                <a:solidFill>
                  <a:schemeClr val="bg1"/>
                </a:solidFill>
                <a:latin typeface="Calibri" panose="020F0502020204030204" pitchFamily="34" charset="0"/>
                <a:cs typeface="Calibri" panose="020F0502020204030204" pitchFamily="34" charset="0"/>
              </a:rPr>
            </a:br>
            <a:r>
              <a:rPr lang="sl-SI" sz="1600" dirty="0">
                <a:solidFill>
                  <a:schemeClr val="bg1"/>
                </a:solidFill>
                <a:latin typeface="Calibri" panose="020F0502020204030204" pitchFamily="34" charset="0"/>
                <a:cs typeface="Calibri" panose="020F0502020204030204" pitchFamily="34" charset="0"/>
              </a:rPr>
              <a:t>rezultati ankete na državni ravni (na platformi Kako hodimo v šolo?) kažejo, da obstaja velik razkorak med željami in dejanskimi prihodi </a:t>
            </a:r>
            <a:r>
              <a:rPr lang="sl-SI" sz="1600" b="1" dirty="0">
                <a:solidFill>
                  <a:schemeClr val="bg1"/>
                </a:solidFill>
                <a:latin typeface="Calibri" panose="020F0502020204030204" pitchFamily="34" charset="0"/>
                <a:cs typeface="Calibri" panose="020F0502020204030204" pitchFamily="34" charset="0"/>
              </a:rPr>
              <a:t>v šolo peš ali s kolesom.</a:t>
            </a:r>
            <a:r>
              <a:rPr lang="sl-SI" sz="1600" dirty="0">
                <a:solidFill>
                  <a:schemeClr val="bg1"/>
                </a:solidFill>
                <a:latin typeface="Calibri" panose="020F0502020204030204" pitchFamily="34" charset="0"/>
                <a:cs typeface="Calibri" panose="020F0502020204030204" pitchFamily="34" charset="0"/>
              </a:rPr>
              <a:t> Aktivno (peš, s kolesom, …) </a:t>
            </a:r>
            <a:r>
              <a:rPr lang="sl-SI" sz="1600" b="1" dirty="0">
                <a:solidFill>
                  <a:schemeClr val="bg1"/>
                </a:solidFill>
                <a:latin typeface="Calibri" panose="020F0502020204030204" pitchFamily="34" charset="0"/>
                <a:cs typeface="Calibri" panose="020F0502020204030204" pitchFamily="34" charset="0"/>
              </a:rPr>
              <a:t>si v šolo želi hoditi 72% otrok, </a:t>
            </a:r>
            <a:r>
              <a:rPr lang="sl-SI" sz="1600" dirty="0">
                <a:solidFill>
                  <a:schemeClr val="bg1"/>
                </a:solidFill>
                <a:latin typeface="Calibri" panose="020F0502020204030204" pitchFamily="34" charset="0"/>
                <a:cs typeface="Calibri" panose="020F0502020204030204" pitchFamily="34" charset="0"/>
              </a:rPr>
              <a:t>a jih na ta način hodi le 37% tako v občini Črnomelj kot v Sloveniji,</a:t>
            </a: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marL="285750" indent="-285750">
              <a:buFontTx/>
              <a:buChar char="-"/>
            </a:pPr>
            <a:r>
              <a:rPr lang="sl-SI" sz="1600" dirty="0">
                <a:solidFill>
                  <a:schemeClr val="bg1"/>
                </a:solidFill>
                <a:latin typeface="Calibri" panose="020F0502020204030204" pitchFamily="34" charset="0"/>
                <a:cs typeface="Calibri" panose="020F0502020204030204" pitchFamily="34" charset="0"/>
              </a:rPr>
              <a:t>je glede na </a:t>
            </a:r>
            <a:r>
              <a:rPr lang="sl-SI" sz="1600" b="1" dirty="0">
                <a:solidFill>
                  <a:schemeClr val="bg1"/>
                </a:solidFill>
                <a:latin typeface="Calibri" panose="020F0502020204030204" pitchFamily="34" charset="0"/>
                <a:cs typeface="Calibri" panose="020F0502020204030204" pitchFamily="34" charset="0"/>
              </a:rPr>
              <a:t>kordonsko štetje </a:t>
            </a:r>
            <a:r>
              <a:rPr lang="sl-SI" sz="1600" dirty="0">
                <a:solidFill>
                  <a:schemeClr val="bg1"/>
                </a:solidFill>
                <a:latin typeface="Calibri" panose="020F0502020204030204" pitchFamily="34" charset="0"/>
                <a:cs typeface="Calibri" panose="020F0502020204030204" pitchFamily="34" charset="0"/>
              </a:rPr>
              <a:t>delež </a:t>
            </a:r>
            <a:r>
              <a:rPr lang="sl-SI" sz="1600" b="1" dirty="0">
                <a:solidFill>
                  <a:schemeClr val="bg1"/>
                </a:solidFill>
                <a:latin typeface="Calibri" panose="020F0502020204030204" pitchFamily="34" charset="0"/>
                <a:cs typeface="Calibri" panose="020F0502020204030204" pitchFamily="34" charset="0"/>
              </a:rPr>
              <a:t>aktivno potujočih potnikov znašal 4,9%,</a:t>
            </a:r>
            <a:r>
              <a:rPr lang="sl-SI" sz="1600" dirty="0">
                <a:solidFill>
                  <a:schemeClr val="bg1"/>
                </a:solidFill>
                <a:latin typeface="Calibri" panose="020F0502020204030204" pitchFamily="34" charset="0"/>
                <a:cs typeface="Calibri" panose="020F0502020204030204" pitchFamily="34" charset="0"/>
              </a:rPr>
              <a:t> od tega so pešci predstavljali 4,8%,</a:t>
            </a:r>
          </a:p>
          <a:p>
            <a:pPr marL="285750" indent="-285750">
              <a:buFontTx/>
              <a:buChar char="-"/>
            </a:pPr>
            <a:endParaRPr lang="sl-SI" sz="1600" dirty="0">
              <a:solidFill>
                <a:srgbClr val="FF0000"/>
              </a:solidFill>
              <a:latin typeface="Calibri" panose="020F0502020204030204" pitchFamily="34" charset="0"/>
              <a:cs typeface="Calibri" panose="020F0502020204030204" pitchFamily="34" charset="0"/>
            </a:endParaRPr>
          </a:p>
          <a:p>
            <a:pPr marL="285750" indent="-285750">
              <a:buFontTx/>
              <a:buChar char="-"/>
            </a:pPr>
            <a:r>
              <a:rPr lang="sl-SI" sz="1600" b="1" dirty="0">
                <a:solidFill>
                  <a:schemeClr val="bg2"/>
                </a:solidFill>
                <a:latin typeface="Calibri" panose="020F0502020204030204" pitchFamily="34" charset="0"/>
                <a:cs typeface="Calibri" panose="020F0502020204030204" pitchFamily="34" charset="0"/>
              </a:rPr>
              <a:t>rezultati ankete za splošno javnost</a:t>
            </a:r>
            <a:r>
              <a:rPr lang="sl-SI" sz="1600" dirty="0">
                <a:solidFill>
                  <a:schemeClr val="bg2"/>
                </a:solidFill>
                <a:latin typeface="Calibri" panose="020F0502020204030204" pitchFamily="34" charset="0"/>
                <a:cs typeface="Calibri" panose="020F0502020204030204" pitchFamily="34" charset="0"/>
              </a:rPr>
              <a:t> o potovalnih navadah kažejo da večina vprašanih, </a:t>
            </a:r>
            <a:r>
              <a:rPr lang="sl-SI" sz="1600" b="1" dirty="0">
                <a:solidFill>
                  <a:schemeClr val="bg2"/>
                </a:solidFill>
                <a:latin typeface="Calibri" panose="020F0502020204030204" pitchFamily="34" charset="0"/>
                <a:cs typeface="Calibri" panose="020F0502020204030204" pitchFamily="34" charset="0"/>
              </a:rPr>
              <a:t>poti do 1 km že sedaj opravlja peš (54%),</a:t>
            </a:r>
            <a:r>
              <a:rPr lang="sl-SI" sz="1600" dirty="0">
                <a:solidFill>
                  <a:schemeClr val="bg2"/>
                </a:solidFill>
                <a:latin typeface="Calibri" panose="020F0502020204030204" pitchFamily="34" charset="0"/>
                <a:cs typeface="Calibri" panose="020F0502020204030204" pitchFamily="34" charset="0"/>
              </a:rPr>
              <a:t> od 221 anketirancev je 33 takih, ki poti do 1 km ne opravljajo peš, a bi jih v primeru, da bi bile poti urejene in varnejše. Tu se kaže </a:t>
            </a:r>
            <a:r>
              <a:rPr lang="sl-SI" sz="1600" b="1" dirty="0">
                <a:solidFill>
                  <a:schemeClr val="bg2"/>
                </a:solidFill>
                <a:latin typeface="Calibri" panose="020F0502020204030204" pitchFamily="34" charset="0"/>
                <a:cs typeface="Calibri" panose="020F0502020204030204" pitchFamily="34" charset="0"/>
              </a:rPr>
              <a:t>potencial za povečanje deleža hoje na razdaljah do 1 km vsaj za 15 %.</a:t>
            </a:r>
            <a:r>
              <a:rPr lang="sl-SI" sz="1600" dirty="0">
                <a:solidFill>
                  <a:schemeClr val="bg2"/>
                </a:solidFill>
                <a:latin typeface="Calibri" panose="020F0502020204030204" pitchFamily="34" charset="0"/>
                <a:cs typeface="Calibri" panose="020F0502020204030204" pitchFamily="34" charset="0"/>
              </a:rPr>
              <a:t> Dodaten potencial za povečanje deleža hoje se kaže tudi pri omejevanju parkiranja, a le za 2 %. Delež takih, ki bi ne glede na vse ukrepe ostali pri uporabi avtomobila znaša 7 %. </a:t>
            </a:r>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1"/>
              </a:solidFill>
              <a:latin typeface="Calibri" panose="020F0502020204030204" pitchFamily="34" charset="0"/>
              <a:cs typeface="Calibri" panose="020F0502020204030204" pitchFamily="34" charset="0"/>
            </a:endParaRPr>
          </a:p>
          <a:p>
            <a:pPr algn="just">
              <a:spcAft>
                <a:spcPts val="0"/>
              </a:spcAft>
            </a:pPr>
            <a:endParaRPr lang="sl-SI" sz="1600" dirty="0">
              <a:effectLst/>
              <a:latin typeface="Segoe UI" panose="020B0502040204020203" pitchFamily="34" charset="0"/>
              <a:ea typeface="Calibri" panose="020F0502020204030204" pitchFamily="34" charset="0"/>
              <a:cs typeface="Times New Roman" panose="02020603050405020304" pitchFamily="18" charset="0"/>
            </a:endParaRPr>
          </a:p>
        </p:txBody>
      </p:sp>
      <p:graphicFrame>
        <p:nvGraphicFramePr>
          <p:cNvPr id="7" name="Grafikon 6">
            <a:extLst>
              <a:ext uri="{FF2B5EF4-FFF2-40B4-BE49-F238E27FC236}">
                <a16:creationId xmlns:a16="http://schemas.microsoft.com/office/drawing/2014/main" id="{7EAA4132-0D89-9F6C-4723-96658E2E4A2F}"/>
              </a:ext>
            </a:extLst>
          </p:cNvPr>
          <p:cNvGraphicFramePr/>
          <p:nvPr>
            <p:extLst>
              <p:ext uri="{D42A27DB-BD31-4B8C-83A1-F6EECF244321}">
                <p14:modId xmlns:p14="http://schemas.microsoft.com/office/powerpoint/2010/main" val="3629275076"/>
              </p:ext>
            </p:extLst>
          </p:nvPr>
        </p:nvGraphicFramePr>
        <p:xfrm>
          <a:off x="5507894" y="-28876"/>
          <a:ext cx="4104455" cy="4630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kon 7">
            <a:extLst>
              <a:ext uri="{FF2B5EF4-FFF2-40B4-BE49-F238E27FC236}">
                <a16:creationId xmlns:a16="http://schemas.microsoft.com/office/drawing/2014/main" id="{E3E07BE7-7C80-B777-3438-1E1F8BB2004F}"/>
              </a:ext>
            </a:extLst>
          </p:cNvPr>
          <p:cNvGraphicFramePr/>
          <p:nvPr>
            <p:extLst>
              <p:ext uri="{D42A27DB-BD31-4B8C-83A1-F6EECF244321}">
                <p14:modId xmlns:p14="http://schemas.microsoft.com/office/powerpoint/2010/main" val="1087262843"/>
              </p:ext>
            </p:extLst>
          </p:nvPr>
        </p:nvGraphicFramePr>
        <p:xfrm>
          <a:off x="9552384" y="0"/>
          <a:ext cx="2771118" cy="37170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kon 8">
            <a:extLst>
              <a:ext uri="{FF2B5EF4-FFF2-40B4-BE49-F238E27FC236}">
                <a16:creationId xmlns:a16="http://schemas.microsoft.com/office/drawing/2014/main" id="{AF9E7240-157A-A243-486D-0A102F0CE5B9}"/>
              </a:ext>
            </a:extLst>
          </p:cNvPr>
          <p:cNvGraphicFramePr/>
          <p:nvPr>
            <p:extLst>
              <p:ext uri="{D42A27DB-BD31-4B8C-83A1-F6EECF244321}">
                <p14:modId xmlns:p14="http://schemas.microsoft.com/office/powerpoint/2010/main" val="1393233187"/>
              </p:ext>
            </p:extLst>
          </p:nvPr>
        </p:nvGraphicFramePr>
        <p:xfrm>
          <a:off x="7560122" y="4386823"/>
          <a:ext cx="4560585" cy="24711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172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238FFE03-A029-68D9-E137-F378D352247E}"/>
              </a:ext>
            </a:extLst>
          </p:cNvPr>
          <p:cNvSpPr/>
          <p:nvPr/>
        </p:nvSpPr>
        <p:spPr>
          <a:xfrm>
            <a:off x="0" y="4077072"/>
            <a:ext cx="12192000" cy="2088232"/>
          </a:xfrm>
          <a:prstGeom prst="rect">
            <a:avLst/>
          </a:prstGeom>
          <a:solidFill>
            <a:srgbClr val="B4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Naslov 1">
            <a:extLst>
              <a:ext uri="{FF2B5EF4-FFF2-40B4-BE49-F238E27FC236}">
                <a16:creationId xmlns:a16="http://schemas.microsoft.com/office/drawing/2014/main" id="{1B751471-D935-8920-797C-C99A6822CC97}"/>
              </a:ext>
            </a:extLst>
          </p:cNvPr>
          <p:cNvSpPr txBox="1">
            <a:spLocks/>
          </p:cNvSpPr>
          <p:nvPr/>
        </p:nvSpPr>
        <p:spPr>
          <a:xfrm>
            <a:off x="480292" y="3429000"/>
            <a:ext cx="11231416" cy="1838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sl-SI" b="1" dirty="0">
                <a:solidFill>
                  <a:schemeClr val="bg1"/>
                </a:solidFill>
                <a:latin typeface="Corbel" panose="020B0503020204020204" pitchFamily="34" charset="0"/>
                <a:ea typeface="Segoe UI" panose="020B0502040204020203" pitchFamily="34" charset="0"/>
                <a:cs typeface="Segoe UI" panose="020B0502040204020203" pitchFamily="34" charset="0"/>
              </a:rPr>
              <a:t>KOLESARJENJE</a:t>
            </a:r>
          </a:p>
        </p:txBody>
      </p:sp>
      <p:pic>
        <p:nvPicPr>
          <p:cNvPr id="12" name="Slika 11">
            <a:extLst>
              <a:ext uri="{FF2B5EF4-FFF2-40B4-BE49-F238E27FC236}">
                <a16:creationId xmlns:a16="http://schemas.microsoft.com/office/drawing/2014/main" id="{345579FE-B391-5C20-1E96-34C0A8EF4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456" y="0"/>
            <a:ext cx="1991544" cy="710763"/>
          </a:xfrm>
          <a:prstGeom prst="rect">
            <a:avLst/>
          </a:prstGeom>
        </p:spPr>
      </p:pic>
      <p:sp>
        <p:nvSpPr>
          <p:cNvPr id="3" name="Pravokotnik 2"/>
          <p:cNvSpPr/>
          <p:nvPr/>
        </p:nvSpPr>
        <p:spPr>
          <a:xfrm>
            <a:off x="480292" y="2780928"/>
            <a:ext cx="11231416" cy="1200329"/>
          </a:xfrm>
          <a:prstGeom prst="rect">
            <a:avLst/>
          </a:prstGeom>
        </p:spPr>
        <p:txBody>
          <a:bodyPr wrap="square">
            <a:spAutoFit/>
          </a:bodyPr>
          <a:lstStyle/>
          <a:p>
            <a:pPr algn="just">
              <a:spcAft>
                <a:spcPts val="0"/>
              </a:spcAft>
            </a:pPr>
            <a:r>
              <a:rPr lang="sl-SI" dirty="0">
                <a:solidFill>
                  <a:srgbClr val="800080"/>
                </a:solidFill>
                <a:latin typeface="Calibri" panose="020F0502020204030204" pitchFamily="34" charset="0"/>
                <a:ea typeface="Calibri" panose="020F0502020204030204" pitchFamily="34" charset="0"/>
                <a:cs typeface="Times New Roman" panose="02020603050405020304" pitchFamily="18" charset="0"/>
              </a:rPr>
              <a:t>Povezava s cilji OCPS:</a:t>
            </a:r>
            <a:endParaRPr lang="sl-SI" sz="1200" dirty="0">
              <a:solidFill>
                <a:srgbClr val="800080"/>
              </a:solidFill>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Kolesarjenje omogoča, da so prebivalci aktivni in bolj zdravi,</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imajo večjo kakovost življenja,</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 kolesarjenje prispeva k čistejšemu okolju ter nižjim stroškom za mobilnost,</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z urejenimi kolesarskimi</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povezavami se</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izboljšuje dostopnost </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in</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povečuje varnost </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kolesarjev kar vodi v</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spremembe potovalnih navad </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prebivalcev.</a:t>
            </a:r>
            <a:endParaRPr lang="sl-SI" sz="12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27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2" y="260648"/>
            <a:ext cx="6840760" cy="7232749"/>
          </a:xfrm>
          <a:prstGeom prst="rect">
            <a:avLst/>
          </a:prstGeom>
        </p:spPr>
        <p:txBody>
          <a:bodyPr wrap="square">
            <a:spAutoFit/>
          </a:bodyPr>
          <a:lstStyle/>
          <a:p>
            <a:pPr algn="just">
              <a:spcAft>
                <a:spcPts val="0"/>
              </a:spcAft>
            </a:pPr>
            <a:r>
              <a:rPr lang="sl-SI" sz="16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Razmere v občini kažejo, da:</a:t>
            </a:r>
          </a:p>
          <a:p>
            <a:pPr lvl="0"/>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je </a:t>
            </a:r>
            <a:r>
              <a:rPr lang="sl-SI" sz="1600" b="1" dirty="0">
                <a:solidFill>
                  <a:schemeClr val="bg1"/>
                </a:solidFill>
                <a:latin typeface="Calibri" panose="020F0502020204030204" pitchFamily="34" charset="0"/>
                <a:cs typeface="Calibri" panose="020F0502020204030204" pitchFamily="34" charset="0"/>
              </a:rPr>
              <a:t>podnebje v občini Črnomelj primerno </a:t>
            </a:r>
            <a:r>
              <a:rPr lang="sl-SI" sz="1600" dirty="0">
                <a:solidFill>
                  <a:schemeClr val="bg1"/>
                </a:solidFill>
                <a:latin typeface="Calibri" panose="020F0502020204030204" pitchFamily="34" charset="0"/>
                <a:cs typeface="Calibri" panose="020F0502020204030204" pitchFamily="34" charset="0"/>
              </a:rPr>
              <a:t>za vsakodnevno kolesarjenje širokega spektra uporabnikov, manj ugodno je le zaradi večje količine padavin jeseni in pozimi, vendar se zaradi podnebnih sprememb temperature dvigujejo, količina padavin se zmanjšuje, zato lahko v primeru, da se bo ta trend nadaljeval, pričakujemo še ugodnejše pogoje za kolesarjenje tudi v jesenskih in zimski mesecih,</a:t>
            </a: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ima mesto Črnomelj velik potencial za kolesarjenje, </a:t>
            </a:r>
            <a:r>
              <a:rPr lang="sl-SI" sz="1600" b="1" dirty="0">
                <a:solidFill>
                  <a:schemeClr val="bg1"/>
                </a:solidFill>
                <a:latin typeface="Calibri" panose="020F0502020204030204" pitchFamily="34" charset="0"/>
                <a:cs typeface="Calibri" panose="020F0502020204030204" pitchFamily="34" charset="0"/>
              </a:rPr>
              <a:t>vse pomembne javne storitve v Črnomlju je moč doseči v 10 minutah kolesarjenja, </a:t>
            </a:r>
            <a:r>
              <a:rPr lang="sl-SI" sz="1600" dirty="0">
                <a:solidFill>
                  <a:schemeClr val="bg1"/>
                </a:solidFill>
                <a:latin typeface="Calibri" panose="020F0502020204030204" pitchFamily="34" charset="0"/>
                <a:cs typeface="Calibri" panose="020F0502020204030204" pitchFamily="34" charset="0"/>
              </a:rPr>
              <a:t>s kolesom so iz Črnomlja </a:t>
            </a:r>
            <a:r>
              <a:rPr lang="sl-SI" sz="1600" b="1" dirty="0">
                <a:solidFill>
                  <a:schemeClr val="bg1"/>
                </a:solidFill>
                <a:latin typeface="Calibri" panose="020F0502020204030204" pitchFamily="34" charset="0"/>
                <a:cs typeface="Calibri" panose="020F0502020204030204" pitchFamily="34" charset="0"/>
              </a:rPr>
              <a:t>sosednja naselja </a:t>
            </a:r>
            <a:r>
              <a:rPr lang="sl-SI" sz="1600" dirty="0">
                <a:solidFill>
                  <a:schemeClr val="bg1"/>
                </a:solidFill>
                <a:latin typeface="Calibri" panose="020F0502020204030204" pitchFamily="34" charset="0"/>
                <a:cs typeface="Calibri" panose="020F0502020204030204" pitchFamily="34" charset="0"/>
              </a:rPr>
              <a:t>(Lokve, Blatnik pri Črnomlju, Čudno selo, Butoraj) </a:t>
            </a:r>
            <a:r>
              <a:rPr lang="sl-SI" sz="1600" b="1" dirty="0">
                <a:solidFill>
                  <a:schemeClr val="bg1"/>
                </a:solidFill>
                <a:latin typeface="Calibri" panose="020F0502020204030204" pitchFamily="34" charset="0"/>
                <a:cs typeface="Calibri" panose="020F0502020204030204" pitchFamily="34" charset="0"/>
              </a:rPr>
              <a:t>dostopna v 15 minutah,</a:t>
            </a:r>
          </a:p>
          <a:p>
            <a:pPr lvl="0"/>
            <a:endParaRPr lang="sl-SI" sz="1600" b="1"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so </a:t>
            </a:r>
            <a:r>
              <a:rPr lang="sl-SI" sz="1600" b="1" dirty="0">
                <a:solidFill>
                  <a:schemeClr val="bg1"/>
                </a:solidFill>
                <a:latin typeface="Calibri" panose="020F0502020204030204" pitchFamily="34" charset="0"/>
                <a:cs typeface="Calibri" panose="020F0502020204030204" pitchFamily="34" charset="0"/>
              </a:rPr>
              <a:t>izziv manjkajoče in prekinjene (nesklenjene) urejene kolesarske povezave,</a:t>
            </a:r>
            <a:r>
              <a:rPr lang="sl-SI" sz="1600" dirty="0">
                <a:solidFill>
                  <a:schemeClr val="bg1"/>
                </a:solidFill>
                <a:latin typeface="Calibri" panose="020F0502020204030204" pitchFamily="34" charset="0"/>
                <a:cs typeface="Calibri" panose="020F0502020204030204" pitchFamily="34" charset="0"/>
              </a:rPr>
              <a:t> ki uporabnika z vidika varnosti  in udobja lahko odvrnejo od kolesarjenja kot potovalnega načina,</a:t>
            </a:r>
          </a:p>
          <a:p>
            <a:pPr lvl="0"/>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ima občina Črnomelj dobro oceno na lestvici kakovosti zraka (indeks kakovosti zraka ima vrednost 42), kar pomeni, da </a:t>
            </a:r>
            <a:r>
              <a:rPr lang="sl-SI" sz="1600" b="1" dirty="0">
                <a:solidFill>
                  <a:schemeClr val="bg1"/>
                </a:solidFill>
                <a:latin typeface="Calibri" panose="020F0502020204030204" pitchFamily="34" charset="0"/>
                <a:cs typeface="Calibri" panose="020F0502020204030204" pitchFamily="34" charset="0"/>
              </a:rPr>
              <a:t>so razmere za kolesarjenje ugodne</a:t>
            </a:r>
          </a:p>
          <a:p>
            <a:pPr marL="285750" lvl="0" indent="-285750">
              <a:buFontTx/>
              <a:buChar char="-"/>
            </a:pPr>
            <a:endParaRPr lang="sl-SI" sz="1600" b="1" dirty="0">
              <a:solidFill>
                <a:schemeClr val="bg1"/>
              </a:solidFill>
              <a:latin typeface="Calibri" panose="020F0502020204030204" pitchFamily="34" charset="0"/>
              <a:cs typeface="Calibri" panose="020F0502020204030204" pitchFamily="34" charset="0"/>
            </a:endParaRPr>
          </a:p>
          <a:p>
            <a:pPr marL="285750" indent="-285750">
              <a:buFontTx/>
              <a:buChar char="-"/>
            </a:pPr>
            <a:r>
              <a:rPr lang="sl-SI" sz="1600" dirty="0">
                <a:solidFill>
                  <a:schemeClr val="bg1"/>
                </a:solidFill>
                <a:latin typeface="Calibri" panose="020F0502020204030204" pitchFamily="34" charset="0"/>
                <a:cs typeface="Calibri" panose="020F0502020204030204" pitchFamily="34" charset="0"/>
              </a:rPr>
              <a:t>z ukrepi trajnostne mobilnosti ustvarjamo razmere za povečanje števila kolesarjev, kar prispeva k zmanjšanju prekomerne prehranjenosti prebivalstva in </a:t>
            </a:r>
            <a:r>
              <a:rPr lang="sl-SI" sz="1600" b="1" dirty="0">
                <a:solidFill>
                  <a:schemeClr val="bg1"/>
                </a:solidFill>
                <a:latin typeface="Calibri" panose="020F0502020204030204" pitchFamily="34" charset="0"/>
                <a:cs typeface="Calibri" panose="020F0502020204030204" pitchFamily="34" charset="0"/>
              </a:rPr>
              <a:t>bolj zdravemu prebivalstvu,</a:t>
            </a:r>
            <a:endParaRPr lang="sl-SI" sz="1600" dirty="0">
              <a:solidFill>
                <a:schemeClr val="bg1"/>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1"/>
              </a:solidFill>
              <a:latin typeface="Calibri" panose="020F0502020204030204" pitchFamily="34" charset="0"/>
              <a:cs typeface="Calibri" panose="020F0502020204030204" pitchFamily="34" charset="0"/>
            </a:endParaRPr>
          </a:p>
          <a:p>
            <a:pPr algn="just">
              <a:spcAft>
                <a:spcPts val="0"/>
              </a:spcAft>
            </a:pPr>
            <a:endParaRPr lang="sl-SI" sz="16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5" name="Pravokotnik 4"/>
          <p:cNvSpPr/>
          <p:nvPr/>
        </p:nvSpPr>
        <p:spPr>
          <a:xfrm>
            <a:off x="7032104" y="6611779"/>
            <a:ext cx="4233184" cy="246221"/>
          </a:xfrm>
          <a:prstGeom prst="rect">
            <a:avLst/>
          </a:prstGeom>
        </p:spPr>
        <p:txBody>
          <a:bodyPr wrap="square">
            <a:spAutoFit/>
          </a:bodyPr>
          <a:lstStyle/>
          <a:p>
            <a:r>
              <a:rPr lang="sl-SI" sz="1000" dirty="0">
                <a:solidFill>
                  <a:schemeClr val="bg1"/>
                </a:solidFill>
                <a:latin typeface="Calibri" panose="020F0502020204030204" pitchFamily="34" charset="0"/>
                <a:cs typeface="Calibri" panose="020F0502020204030204" pitchFamily="34" charset="0"/>
              </a:rPr>
              <a:t>Dostopnost s kolesom v Črnomlju, Vojni vasi in Vražjem kamnu</a:t>
            </a:r>
          </a:p>
        </p:txBody>
      </p:sp>
      <p:pic>
        <p:nvPicPr>
          <p:cNvPr id="6" name="Slika 5"/>
          <p:cNvPicPr/>
          <p:nvPr/>
        </p:nvPicPr>
        <p:blipFill rotWithShape="1">
          <a:blip r:embed="rId3"/>
          <a:srcRect l="17499" t="5139" r="7502" b="-162"/>
          <a:stretch/>
        </p:blipFill>
        <p:spPr bwMode="auto">
          <a:xfrm>
            <a:off x="7134219" y="-1494"/>
            <a:ext cx="5057781" cy="6598846"/>
          </a:xfrm>
          <a:prstGeom prst="rect">
            <a:avLst/>
          </a:prstGeom>
          <a:ln>
            <a:noFill/>
          </a:ln>
          <a:extLst>
            <a:ext uri="{53640926-AAD7-44D8-BBD7-CCE9431645EC}">
              <a14:shadowObscured xmlns:a14="http://schemas.microsoft.com/office/drawing/2010/main"/>
            </a:ext>
          </a:extLst>
        </p:spPr>
      </p:pic>
      <p:pic>
        <p:nvPicPr>
          <p:cNvPr id="7" name="Slika 6"/>
          <p:cNvPicPr/>
          <p:nvPr/>
        </p:nvPicPr>
        <p:blipFill>
          <a:blip r:embed="rId4" cstate="print">
            <a:extLst>
              <a:ext uri="{28A0092B-C50C-407E-A947-70E740481C1C}">
                <a14:useLocalDpi xmlns:a14="http://schemas.microsoft.com/office/drawing/2010/main" val="0"/>
              </a:ext>
            </a:extLst>
          </a:blip>
          <a:stretch>
            <a:fillRect/>
          </a:stretch>
        </p:blipFill>
        <p:spPr>
          <a:xfrm>
            <a:off x="7134219" y="-15921"/>
            <a:ext cx="2274149" cy="708617"/>
          </a:xfrm>
          <a:prstGeom prst="rect">
            <a:avLst/>
          </a:prstGeom>
        </p:spPr>
      </p:pic>
    </p:spTree>
    <p:extLst>
      <p:ext uri="{BB962C8B-B14F-4D97-AF65-F5344CB8AC3E}">
        <p14:creationId xmlns:p14="http://schemas.microsoft.com/office/powerpoint/2010/main" val="142966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2" y="260648"/>
            <a:ext cx="5544616" cy="5755422"/>
          </a:xfrm>
          <a:prstGeom prst="rect">
            <a:avLst/>
          </a:prstGeom>
        </p:spPr>
        <p:txBody>
          <a:bodyPr wrap="square">
            <a:spAutoFit/>
          </a:bodyPr>
          <a:lstStyle/>
          <a:p>
            <a:pPr algn="just">
              <a:spcAft>
                <a:spcPts val="0"/>
              </a:spcAft>
            </a:pPr>
            <a:r>
              <a:rPr lang="sl-SI" sz="16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Razmere v občini kažejo, da:</a:t>
            </a:r>
          </a:p>
          <a:p>
            <a:pPr lvl="0"/>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19,8% anketiranih zaposlenih je od doma do dela oddaljenih od 2 do 5 km, kar je primerna razdalja za kolesarjenje, v službo jih kolesari 3%, </a:t>
            </a:r>
            <a:r>
              <a:rPr lang="sl-SI" sz="1600" b="1" dirty="0">
                <a:solidFill>
                  <a:schemeClr val="bg1"/>
                </a:solidFill>
                <a:latin typeface="Calibri" panose="020F0502020204030204" pitchFamily="34" charset="0"/>
                <a:cs typeface="Calibri" panose="020F0502020204030204" pitchFamily="34" charset="0"/>
              </a:rPr>
              <a:t>potencial za povečanje deleža kolesarjenja med zaposlenimi je 16,8%,</a:t>
            </a:r>
            <a:br>
              <a:rPr lang="sl-SI" sz="1600" b="1" dirty="0">
                <a:solidFill>
                  <a:schemeClr val="bg1"/>
                </a:solidFill>
                <a:latin typeface="Calibri" panose="020F0502020204030204" pitchFamily="34" charset="0"/>
                <a:cs typeface="Calibri" panose="020F0502020204030204" pitchFamily="34" charset="0"/>
              </a:rPr>
            </a:br>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rezultati </a:t>
            </a:r>
            <a:r>
              <a:rPr lang="sl-SI" sz="1600" b="1" dirty="0">
                <a:solidFill>
                  <a:schemeClr val="bg1"/>
                </a:solidFill>
                <a:latin typeface="Calibri" panose="020F0502020204030204" pitchFamily="34" charset="0"/>
                <a:cs typeface="Calibri" panose="020F0502020204030204" pitchFamily="34" charset="0"/>
              </a:rPr>
              <a:t>ankete med osnovnošolci</a:t>
            </a:r>
            <a:r>
              <a:rPr lang="sl-SI" sz="1600" dirty="0">
                <a:solidFill>
                  <a:schemeClr val="bg1"/>
                </a:solidFill>
                <a:latin typeface="Calibri" panose="020F0502020204030204" pitchFamily="34" charset="0"/>
                <a:cs typeface="Calibri" panose="020F0502020204030204" pitchFamily="34" charset="0"/>
              </a:rPr>
              <a:t> so pokazali, da </a:t>
            </a:r>
            <a:r>
              <a:rPr lang="sl-SI" sz="1600" b="1" dirty="0">
                <a:solidFill>
                  <a:schemeClr val="bg1"/>
                </a:solidFill>
                <a:latin typeface="Calibri" panose="020F0502020204030204" pitchFamily="34" charset="0"/>
                <a:cs typeface="Calibri" panose="020F0502020204030204" pitchFamily="34" charset="0"/>
              </a:rPr>
              <a:t>učenci v šolo ne prihajajo s kolesom</a:t>
            </a:r>
            <a:r>
              <a:rPr lang="sl-SI" sz="1600" dirty="0">
                <a:solidFill>
                  <a:schemeClr val="bg1"/>
                </a:solidFill>
                <a:latin typeface="Calibri" panose="020F0502020204030204" pitchFamily="34" charset="0"/>
                <a:cs typeface="Calibri" panose="020F0502020204030204" pitchFamily="34" charset="0"/>
              </a:rPr>
              <a:t>, tu je velik potencial za spremembo potovalnih navad ob izboljšanju pogojev za kolesarjenje,</a:t>
            </a: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je glede na </a:t>
            </a:r>
            <a:r>
              <a:rPr lang="sl-SI" sz="1600" b="1" dirty="0">
                <a:solidFill>
                  <a:schemeClr val="bg1"/>
                </a:solidFill>
                <a:latin typeface="Calibri" panose="020F0502020204030204" pitchFamily="34" charset="0"/>
                <a:cs typeface="Calibri" panose="020F0502020204030204" pitchFamily="34" charset="0"/>
              </a:rPr>
              <a:t>kordonsko štetje</a:t>
            </a:r>
            <a:r>
              <a:rPr lang="sl-SI" sz="1600" dirty="0">
                <a:solidFill>
                  <a:schemeClr val="bg1"/>
                </a:solidFill>
                <a:latin typeface="Calibri" panose="020F0502020204030204" pitchFamily="34" charset="0"/>
                <a:cs typeface="Calibri" panose="020F0502020204030204" pitchFamily="34" charset="0"/>
              </a:rPr>
              <a:t> delež </a:t>
            </a:r>
            <a:r>
              <a:rPr lang="sl-SI" sz="1600" b="1" dirty="0">
                <a:solidFill>
                  <a:schemeClr val="bg1"/>
                </a:solidFill>
                <a:latin typeface="Calibri" panose="020F0502020204030204" pitchFamily="34" charset="0"/>
                <a:cs typeface="Calibri" panose="020F0502020204030204" pitchFamily="34" charset="0"/>
              </a:rPr>
              <a:t>aktivno potujočih potnikov znašal 4,9%,</a:t>
            </a:r>
            <a:r>
              <a:rPr lang="sl-SI" sz="1600" dirty="0">
                <a:solidFill>
                  <a:schemeClr val="bg1"/>
                </a:solidFill>
                <a:latin typeface="Calibri" panose="020F0502020204030204" pitchFamily="34" charset="0"/>
                <a:cs typeface="Calibri" panose="020F0502020204030204" pitchFamily="34" charset="0"/>
              </a:rPr>
              <a:t> od tega so kolesarji predstavljali 0,1% potnikov,</a:t>
            </a:r>
          </a:p>
          <a:p>
            <a:pPr lvl="0"/>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1"/>
              </a:solidFill>
              <a:latin typeface="Calibri" panose="020F0502020204030204" pitchFamily="34" charset="0"/>
              <a:cs typeface="Calibri" panose="020F0502020204030204" pitchFamily="34" charset="0"/>
            </a:endParaRPr>
          </a:p>
          <a:p>
            <a:pPr algn="just">
              <a:spcAft>
                <a:spcPts val="0"/>
              </a:spcAft>
            </a:pPr>
            <a:endParaRPr lang="sl-SI" sz="1600" dirty="0">
              <a:effectLst/>
              <a:latin typeface="Segoe UI" panose="020B0502040204020203" pitchFamily="34" charset="0"/>
              <a:ea typeface="Calibri" panose="020F0502020204030204" pitchFamily="34" charset="0"/>
              <a:cs typeface="Times New Roman" panose="02020603050405020304" pitchFamily="18" charset="0"/>
            </a:endParaRPr>
          </a:p>
        </p:txBody>
      </p:sp>
      <p:graphicFrame>
        <p:nvGraphicFramePr>
          <p:cNvPr id="5" name="Grafikon 4">
            <a:extLst>
              <a:ext uri="{FF2B5EF4-FFF2-40B4-BE49-F238E27FC236}">
                <a16:creationId xmlns:a16="http://schemas.microsoft.com/office/drawing/2014/main" id="{7EAA4132-0D89-9F6C-4723-96658E2E4A2F}"/>
              </a:ext>
            </a:extLst>
          </p:cNvPr>
          <p:cNvGraphicFramePr/>
          <p:nvPr>
            <p:extLst>
              <p:ext uri="{D42A27DB-BD31-4B8C-83A1-F6EECF244321}">
                <p14:modId xmlns:p14="http://schemas.microsoft.com/office/powerpoint/2010/main" val="2039372560"/>
              </p:ext>
            </p:extLst>
          </p:nvPr>
        </p:nvGraphicFramePr>
        <p:xfrm>
          <a:off x="5507894" y="-28876"/>
          <a:ext cx="4104455" cy="4630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kon 5">
            <a:extLst>
              <a:ext uri="{FF2B5EF4-FFF2-40B4-BE49-F238E27FC236}">
                <a16:creationId xmlns:a16="http://schemas.microsoft.com/office/drawing/2014/main" id="{E3E07BE7-7C80-B777-3438-1E1F8BB2004F}"/>
              </a:ext>
            </a:extLst>
          </p:cNvPr>
          <p:cNvGraphicFramePr/>
          <p:nvPr>
            <p:extLst>
              <p:ext uri="{D42A27DB-BD31-4B8C-83A1-F6EECF244321}">
                <p14:modId xmlns:p14="http://schemas.microsoft.com/office/powerpoint/2010/main" val="3543897357"/>
              </p:ext>
            </p:extLst>
          </p:nvPr>
        </p:nvGraphicFramePr>
        <p:xfrm>
          <a:off x="9552384" y="0"/>
          <a:ext cx="2771118" cy="37170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kon 6">
            <a:extLst>
              <a:ext uri="{FF2B5EF4-FFF2-40B4-BE49-F238E27FC236}">
                <a16:creationId xmlns:a16="http://schemas.microsoft.com/office/drawing/2014/main" id="{AF9E7240-157A-A243-486D-0A102F0CE5B9}"/>
              </a:ext>
            </a:extLst>
          </p:cNvPr>
          <p:cNvGraphicFramePr/>
          <p:nvPr>
            <p:extLst>
              <p:ext uri="{D42A27DB-BD31-4B8C-83A1-F6EECF244321}">
                <p14:modId xmlns:p14="http://schemas.microsoft.com/office/powerpoint/2010/main" val="3621709521"/>
              </p:ext>
            </p:extLst>
          </p:nvPr>
        </p:nvGraphicFramePr>
        <p:xfrm>
          <a:off x="7560122" y="4386823"/>
          <a:ext cx="4560585" cy="2471177"/>
        </p:xfrm>
        <a:graphic>
          <a:graphicData uri="http://schemas.openxmlformats.org/drawingml/2006/chart">
            <c:chart xmlns:c="http://schemas.openxmlformats.org/drawingml/2006/chart" xmlns:r="http://schemas.openxmlformats.org/officeDocument/2006/relationships" r:id="rId5"/>
          </a:graphicData>
        </a:graphic>
      </p:graphicFrame>
      <p:sp>
        <p:nvSpPr>
          <p:cNvPr id="8" name="Pravokotnik 7"/>
          <p:cNvSpPr/>
          <p:nvPr/>
        </p:nvSpPr>
        <p:spPr>
          <a:xfrm>
            <a:off x="263352" y="4154472"/>
            <a:ext cx="7296770" cy="2308324"/>
          </a:xfrm>
          <a:prstGeom prst="rect">
            <a:avLst/>
          </a:prstGeom>
        </p:spPr>
        <p:txBody>
          <a:bodyPr wrap="square">
            <a:spAutoFit/>
          </a:bodyPr>
          <a:lstStyle/>
          <a:p>
            <a:pPr marL="285750" indent="-285750">
              <a:buFontTx/>
              <a:buChar char="-"/>
            </a:pPr>
            <a:r>
              <a:rPr lang="sl-SI" sz="1600" b="1" dirty="0">
                <a:solidFill>
                  <a:schemeClr val="bg2"/>
                </a:solidFill>
                <a:latin typeface="Calibri" panose="020F0502020204030204" pitchFamily="34" charset="0"/>
                <a:cs typeface="Calibri" panose="020F0502020204030204" pitchFamily="34" charset="0"/>
              </a:rPr>
              <a:t>rezultati ankete za splošno javnost</a:t>
            </a:r>
            <a:r>
              <a:rPr lang="sl-SI" sz="1600" dirty="0">
                <a:solidFill>
                  <a:schemeClr val="bg2"/>
                </a:solidFill>
                <a:latin typeface="Calibri" panose="020F0502020204030204" pitchFamily="34" charset="0"/>
                <a:cs typeface="Calibri" panose="020F0502020204030204" pitchFamily="34" charset="0"/>
              </a:rPr>
              <a:t> o potovalnih navadah kažejo da </a:t>
            </a:r>
            <a:r>
              <a:rPr lang="sl-SI" sz="1600" dirty="0">
                <a:solidFill>
                  <a:schemeClr val="bg1"/>
                </a:solidFill>
                <a:latin typeface="Calibri" panose="020F0502020204030204" pitchFamily="34" charset="0"/>
                <a:cs typeface="Calibri" panose="020F0502020204030204" pitchFamily="34" charset="0"/>
              </a:rPr>
              <a:t>poti</a:t>
            </a:r>
            <a:r>
              <a:rPr lang="sl-SI" sz="1600" b="1" dirty="0">
                <a:solidFill>
                  <a:schemeClr val="bg2"/>
                </a:solidFill>
                <a:latin typeface="Calibri" panose="020F0502020204030204" pitchFamily="34" charset="0"/>
                <a:cs typeface="Calibri" panose="020F0502020204030204" pitchFamily="34" charset="0"/>
              </a:rPr>
              <a:t> do 3 km s kolesom opravlja 13 % anketirancev,</a:t>
            </a:r>
            <a:r>
              <a:rPr lang="sl-SI" sz="1600" dirty="0">
                <a:solidFill>
                  <a:schemeClr val="bg2"/>
                </a:solidFill>
                <a:latin typeface="Calibri" panose="020F0502020204030204" pitchFamily="34" charset="0"/>
                <a:cs typeface="Calibri" panose="020F0502020204030204" pitchFamily="34" charset="0"/>
              </a:rPr>
              <a:t> glede na rezultate ankete </a:t>
            </a:r>
            <a:r>
              <a:rPr lang="sl-SI" sz="1600" b="1" dirty="0">
                <a:solidFill>
                  <a:schemeClr val="bg2"/>
                </a:solidFill>
                <a:latin typeface="Calibri" panose="020F0502020204030204" pitchFamily="34" charset="0"/>
                <a:cs typeface="Calibri" panose="020F0502020204030204" pitchFamily="34" charset="0"/>
              </a:rPr>
              <a:t>bi lahko delež kolesarjev povečali za 18 % v primeru, da se poti uredi in zagotovi večjo varnost.</a:t>
            </a:r>
            <a:br>
              <a:rPr lang="sl-SI" sz="1600" b="1" dirty="0">
                <a:solidFill>
                  <a:schemeClr val="bg2"/>
                </a:solidFill>
                <a:latin typeface="Calibri" panose="020F0502020204030204" pitchFamily="34" charset="0"/>
                <a:cs typeface="Calibri" panose="020F0502020204030204" pitchFamily="34" charset="0"/>
              </a:rPr>
            </a:br>
            <a:r>
              <a:rPr lang="sl-SI" sz="1600" dirty="0">
                <a:solidFill>
                  <a:schemeClr val="bg2"/>
                </a:solidFill>
                <a:latin typeface="Calibri" panose="020F0502020204030204" pitchFamily="34" charset="0"/>
                <a:cs typeface="Calibri" panose="020F0502020204030204" pitchFamily="34" charset="0"/>
              </a:rPr>
              <a:t>V primeru, se postavi še </a:t>
            </a:r>
            <a:r>
              <a:rPr lang="sl-SI" sz="1600" u="sng" dirty="0">
                <a:solidFill>
                  <a:schemeClr val="bg2"/>
                </a:solidFill>
                <a:latin typeface="Calibri" panose="020F0502020204030204" pitchFamily="34" charset="0"/>
                <a:cs typeface="Calibri" panose="020F0502020204030204" pitchFamily="34" charset="0"/>
              </a:rPr>
              <a:t>več postaj v sistemu za izposojo e-koles,</a:t>
            </a:r>
            <a:r>
              <a:rPr lang="sl-SI" sz="1600" dirty="0">
                <a:solidFill>
                  <a:schemeClr val="bg2"/>
                </a:solidFill>
                <a:latin typeface="Calibri" panose="020F0502020204030204" pitchFamily="34" charset="0"/>
                <a:cs typeface="Calibri" panose="020F0502020204030204" pitchFamily="34" charset="0"/>
              </a:rPr>
              <a:t> da bi bilo </a:t>
            </a:r>
            <a:r>
              <a:rPr lang="sl-SI" sz="1600" u="sng" dirty="0">
                <a:solidFill>
                  <a:schemeClr val="bg2"/>
                </a:solidFill>
                <a:latin typeface="Calibri" panose="020F0502020204030204" pitchFamily="34" charset="0"/>
                <a:cs typeface="Calibri" panose="020F0502020204030204" pitchFamily="34" charset="0"/>
              </a:rPr>
              <a:t>več varnih javnih kolesarnic </a:t>
            </a:r>
            <a:r>
              <a:rPr lang="sl-SI" sz="1600" dirty="0">
                <a:solidFill>
                  <a:schemeClr val="bg2"/>
                </a:solidFill>
                <a:latin typeface="Calibri" panose="020F0502020204030204" pitchFamily="34" charset="0"/>
                <a:cs typeface="Calibri" panose="020F0502020204030204" pitchFamily="34" charset="0"/>
              </a:rPr>
              <a:t>v središču občine in da bi bila varna javna kolesarnica na železniški in avtobusni postaji, bi se lahko, glede na rezultate ankete, </a:t>
            </a:r>
            <a:r>
              <a:rPr lang="sl-SI" sz="1600" u="sng" dirty="0">
                <a:solidFill>
                  <a:schemeClr val="bg2"/>
                </a:solidFill>
                <a:latin typeface="Calibri" panose="020F0502020204030204" pitchFamily="34" charset="0"/>
                <a:cs typeface="Calibri" panose="020F0502020204030204" pitchFamily="34" charset="0"/>
              </a:rPr>
              <a:t>delež kolesarjev povečal še za 27 %. </a:t>
            </a:r>
            <a:r>
              <a:rPr lang="sl-SI" sz="1600" dirty="0">
                <a:solidFill>
                  <a:schemeClr val="bg2"/>
                </a:solidFill>
                <a:latin typeface="Calibri" panose="020F0502020204030204" pitchFamily="34" charset="0"/>
                <a:cs typeface="Calibri" panose="020F0502020204030204" pitchFamily="34" charset="0"/>
              </a:rPr>
              <a:t>Dodaten potencial za povečanje deleža kolesarjenja se kaže tudi pri omejevanju parkiranja, a le za 5 %. Delež takih, ki bi ne glede na vse ukrepe ostali pri uporabi avtomobila na razdaljah do 3 km je 23 %. </a:t>
            </a:r>
            <a:endParaRPr lang="sl-SI"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550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238FFE03-A029-68D9-E137-F378D352247E}"/>
              </a:ext>
            </a:extLst>
          </p:cNvPr>
          <p:cNvSpPr/>
          <p:nvPr/>
        </p:nvSpPr>
        <p:spPr>
          <a:xfrm>
            <a:off x="0" y="4077072"/>
            <a:ext cx="12192000" cy="2088232"/>
          </a:xfrm>
          <a:prstGeom prst="rect">
            <a:avLst/>
          </a:prstGeom>
          <a:solidFill>
            <a:srgbClr val="B4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Naslov 1">
            <a:extLst>
              <a:ext uri="{FF2B5EF4-FFF2-40B4-BE49-F238E27FC236}">
                <a16:creationId xmlns:a16="http://schemas.microsoft.com/office/drawing/2014/main" id="{1B751471-D935-8920-797C-C99A6822CC97}"/>
              </a:ext>
            </a:extLst>
          </p:cNvPr>
          <p:cNvSpPr txBox="1">
            <a:spLocks/>
          </p:cNvSpPr>
          <p:nvPr/>
        </p:nvSpPr>
        <p:spPr>
          <a:xfrm>
            <a:off x="480292" y="3429000"/>
            <a:ext cx="11231416" cy="1838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sl-SI" b="1" dirty="0">
                <a:solidFill>
                  <a:schemeClr val="bg1"/>
                </a:solidFill>
                <a:latin typeface="Corbel" panose="020B0503020204020204" pitchFamily="34" charset="0"/>
                <a:ea typeface="Segoe UI" panose="020B0502040204020203" pitchFamily="34" charset="0"/>
                <a:cs typeface="Segoe UI" panose="020B0502040204020203" pitchFamily="34" charset="0"/>
              </a:rPr>
              <a:t>JAVNI POTNIŠKI PROMET</a:t>
            </a:r>
          </a:p>
        </p:txBody>
      </p:sp>
      <p:pic>
        <p:nvPicPr>
          <p:cNvPr id="12" name="Slika 11">
            <a:extLst>
              <a:ext uri="{FF2B5EF4-FFF2-40B4-BE49-F238E27FC236}">
                <a16:creationId xmlns:a16="http://schemas.microsoft.com/office/drawing/2014/main" id="{345579FE-B391-5C20-1E96-34C0A8EF4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456" y="0"/>
            <a:ext cx="1991544" cy="710763"/>
          </a:xfrm>
          <a:prstGeom prst="rect">
            <a:avLst/>
          </a:prstGeom>
        </p:spPr>
      </p:pic>
      <p:sp>
        <p:nvSpPr>
          <p:cNvPr id="5" name="Pravokotnik 4"/>
          <p:cNvSpPr/>
          <p:nvPr/>
        </p:nvSpPr>
        <p:spPr>
          <a:xfrm>
            <a:off x="6514524" y="1916832"/>
            <a:ext cx="5414124" cy="2031325"/>
          </a:xfrm>
          <a:prstGeom prst="rect">
            <a:avLst/>
          </a:prstGeom>
        </p:spPr>
        <p:txBody>
          <a:bodyPr wrap="square">
            <a:spAutoFit/>
          </a:bodyPr>
          <a:lstStyle/>
          <a:p>
            <a:pPr algn="just">
              <a:spcAft>
                <a:spcPts val="0"/>
              </a:spcAft>
            </a:pPr>
            <a:r>
              <a:rPr lang="sl-SI" dirty="0">
                <a:solidFill>
                  <a:srgbClr val="800080"/>
                </a:solidFill>
                <a:latin typeface="Calibri" panose="020F0502020204030204" pitchFamily="34" charset="0"/>
                <a:ea typeface="Calibri" panose="020F0502020204030204" pitchFamily="34" charset="0"/>
                <a:cs typeface="Times New Roman" panose="02020603050405020304" pitchFamily="18" charset="0"/>
              </a:rPr>
              <a:t>Povezava s cilji OCPS:</a:t>
            </a:r>
            <a:endParaRPr lang="sl-SI" sz="1200" dirty="0">
              <a:solidFill>
                <a:srgbClr val="800080"/>
              </a:solidFill>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Večja uporaba javnega potniškega prometa je odvisna od dobre povezanosti naselij in primerne pogostosti voženj. JPP omogoča nižje stroške za mobilnost s tem nižji delež prevozne revščine, kar </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izboljšuje dostopnost,  </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hkrati zagotavlja</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večjo varnost </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kakovost bivanja </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ter vpliva na</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spreminjanje potovalnih navad.</a:t>
            </a:r>
            <a:endParaRPr lang="sl-SI" sz="1200" dirty="0">
              <a:effectLst/>
              <a:latin typeface="Segoe UI" panose="020B0502040204020203" pitchFamily="34" charset="0"/>
              <a:ea typeface="Calibri" panose="020F0502020204030204" pitchFamily="34" charset="0"/>
              <a:cs typeface="Times New Roman" panose="02020603050405020304" pitchFamily="18" charset="0"/>
            </a:endParaRPr>
          </a:p>
        </p:txBody>
      </p:sp>
      <p:pic>
        <p:nvPicPr>
          <p:cNvPr id="6" name="Slika 5"/>
          <p:cNvPicPr>
            <a:picLocks noChangeAspect="1"/>
          </p:cNvPicPr>
          <p:nvPr/>
        </p:nvPicPr>
        <p:blipFill>
          <a:blip r:embed="rId4"/>
          <a:stretch>
            <a:fillRect/>
          </a:stretch>
        </p:blipFill>
        <p:spPr>
          <a:xfrm>
            <a:off x="466428" y="-1"/>
            <a:ext cx="5917604" cy="4085164"/>
          </a:xfrm>
          <a:prstGeom prst="rect">
            <a:avLst/>
          </a:prstGeom>
        </p:spPr>
      </p:pic>
    </p:spTree>
    <p:extLst>
      <p:ext uri="{BB962C8B-B14F-4D97-AF65-F5344CB8AC3E}">
        <p14:creationId xmlns:p14="http://schemas.microsoft.com/office/powerpoint/2010/main" val="346696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pic>
        <p:nvPicPr>
          <p:cNvPr id="3" name="Slika 2">
            <a:extLst>
              <a:ext uri="{FF2B5EF4-FFF2-40B4-BE49-F238E27FC236}">
                <a16:creationId xmlns:a16="http://schemas.microsoft.com/office/drawing/2014/main" id="{4DB5FA68-4800-EF5A-D59A-FBA1B64025A5}"/>
              </a:ext>
            </a:extLst>
          </p:cNvPr>
          <p:cNvPicPr>
            <a:picLocks noChangeAspect="1"/>
          </p:cNvPicPr>
          <p:nvPr/>
        </p:nvPicPr>
        <p:blipFill>
          <a:blip r:embed="rId3"/>
          <a:stretch>
            <a:fillRect/>
          </a:stretch>
        </p:blipFill>
        <p:spPr>
          <a:xfrm>
            <a:off x="-96688" y="0"/>
            <a:ext cx="7324475" cy="6858000"/>
          </a:xfrm>
          <a:prstGeom prst="rect">
            <a:avLst/>
          </a:prstGeom>
        </p:spPr>
      </p:pic>
      <p:sp>
        <p:nvSpPr>
          <p:cNvPr id="6" name="PoljeZBesedilom 5">
            <a:extLst>
              <a:ext uri="{FF2B5EF4-FFF2-40B4-BE49-F238E27FC236}">
                <a16:creationId xmlns:a16="http://schemas.microsoft.com/office/drawing/2014/main" id="{96C42E38-CCBD-92A5-6585-84AA0B039584}"/>
              </a:ext>
            </a:extLst>
          </p:cNvPr>
          <p:cNvSpPr txBox="1"/>
          <p:nvPr/>
        </p:nvSpPr>
        <p:spPr>
          <a:xfrm>
            <a:off x="-114313" y="0"/>
            <a:ext cx="3096344" cy="707886"/>
          </a:xfrm>
          <a:prstGeom prst="rect">
            <a:avLst/>
          </a:prstGeom>
          <a:noFill/>
        </p:spPr>
        <p:txBody>
          <a:bodyPr wrap="square">
            <a:spAutoFit/>
          </a:bodyPr>
          <a:lstStyle/>
          <a:p>
            <a:r>
              <a:rPr lang="sl-SI" sz="2000" dirty="0">
                <a:solidFill>
                  <a:srgbClr val="313D34"/>
                </a:solidFill>
                <a:latin typeface="Calibri" panose="020F0502020204030204" pitchFamily="34" charset="0"/>
                <a:cs typeface="Calibri" panose="020F0502020204030204" pitchFamily="34" charset="0"/>
              </a:rPr>
              <a:t>Shematska predstavitev ključnih korakov </a:t>
            </a:r>
          </a:p>
        </p:txBody>
      </p:sp>
      <p:sp>
        <p:nvSpPr>
          <p:cNvPr id="9" name="PoljeZBesedilom 8">
            <a:extLst>
              <a:ext uri="{FF2B5EF4-FFF2-40B4-BE49-F238E27FC236}">
                <a16:creationId xmlns:a16="http://schemas.microsoft.com/office/drawing/2014/main" id="{8EAB0877-43DE-C5AD-8CA4-85E7381D7380}"/>
              </a:ext>
            </a:extLst>
          </p:cNvPr>
          <p:cNvSpPr txBox="1"/>
          <p:nvPr/>
        </p:nvSpPr>
        <p:spPr>
          <a:xfrm>
            <a:off x="7608168" y="640268"/>
            <a:ext cx="4392488" cy="6186309"/>
          </a:xfrm>
          <a:prstGeom prst="rect">
            <a:avLst/>
          </a:prstGeom>
          <a:noFill/>
        </p:spPr>
        <p:txBody>
          <a:bodyPr wrap="square">
            <a:spAutoFit/>
          </a:bodyPr>
          <a:lstStyle/>
          <a:p>
            <a:pPr marL="342900" indent="-342900">
              <a:buAutoNum type="arabicPeriod"/>
            </a:pPr>
            <a:r>
              <a:rPr lang="sl-SI" sz="1800" dirty="0">
                <a:solidFill>
                  <a:srgbClr val="313D34"/>
                </a:solidFill>
                <a:latin typeface="Calibri" panose="020F0502020204030204" pitchFamily="34" charset="0"/>
                <a:cs typeface="Calibri" panose="020F0502020204030204" pitchFamily="34" charset="0"/>
              </a:rPr>
              <a:t>Opredelitev </a:t>
            </a:r>
            <a:r>
              <a:rPr lang="sl-SI" sz="1800" b="1" dirty="0">
                <a:solidFill>
                  <a:srgbClr val="313D34"/>
                </a:solidFill>
                <a:latin typeface="Calibri" panose="020F0502020204030204" pitchFamily="34" charset="0"/>
                <a:cs typeface="Calibri" panose="020F0502020204030204" pitchFamily="34" charset="0"/>
              </a:rPr>
              <a:t>VIZIJE IN CILJEV </a:t>
            </a:r>
            <a:r>
              <a:rPr lang="sl-SI" sz="1800" dirty="0">
                <a:solidFill>
                  <a:srgbClr val="313D34"/>
                </a:solidFill>
                <a:latin typeface="Calibri" panose="020F0502020204030204" pitchFamily="34" charset="0"/>
                <a:cs typeface="Calibri" panose="020F0502020204030204" pitchFamily="34" charset="0"/>
              </a:rPr>
              <a:t>OBČINE na področju prometa</a:t>
            </a:r>
          </a:p>
          <a:p>
            <a:pPr marL="342900" indent="-342900">
              <a:buAutoNum type="arabicPeriod"/>
            </a:pPr>
            <a:endParaRPr lang="sl-SI" sz="1800" dirty="0">
              <a:solidFill>
                <a:srgbClr val="313D34"/>
              </a:solidFill>
              <a:latin typeface="Calibri" panose="020F0502020204030204" pitchFamily="34" charset="0"/>
              <a:cs typeface="Calibri" panose="020F0502020204030204" pitchFamily="34" charset="0"/>
            </a:endParaRPr>
          </a:p>
          <a:p>
            <a:endParaRPr lang="sl-SI" dirty="0">
              <a:solidFill>
                <a:srgbClr val="313D34"/>
              </a:solidFill>
              <a:latin typeface="Calibri" panose="020F0502020204030204" pitchFamily="34" charset="0"/>
              <a:cs typeface="Calibri" panose="020F0502020204030204" pitchFamily="34" charset="0"/>
            </a:endParaRPr>
          </a:p>
          <a:p>
            <a:endParaRPr lang="sl-SI" dirty="0">
              <a:solidFill>
                <a:srgbClr val="313D34"/>
              </a:solidFill>
              <a:latin typeface="Calibri" panose="020F0502020204030204" pitchFamily="34" charset="0"/>
              <a:cs typeface="Calibri" panose="020F0502020204030204" pitchFamily="34" charset="0"/>
            </a:endParaRPr>
          </a:p>
          <a:p>
            <a:r>
              <a:rPr lang="sl-SI" sz="1800" dirty="0">
                <a:solidFill>
                  <a:srgbClr val="313D34"/>
                </a:solidFill>
                <a:latin typeface="Calibri" panose="020F0502020204030204" pitchFamily="34" charset="0"/>
                <a:cs typeface="Calibri" panose="020F0502020204030204" pitchFamily="34" charset="0"/>
              </a:rPr>
              <a:t>2. </a:t>
            </a:r>
            <a:r>
              <a:rPr lang="sl-SI" sz="1800" b="1" dirty="0">
                <a:solidFill>
                  <a:srgbClr val="313D34"/>
                </a:solidFill>
                <a:latin typeface="Calibri" panose="020F0502020204030204" pitchFamily="34" charset="0"/>
                <a:cs typeface="Calibri" panose="020F0502020204030204" pitchFamily="34" charset="0"/>
              </a:rPr>
              <a:t>ANALIZA </a:t>
            </a:r>
            <a:r>
              <a:rPr lang="sl-SI" sz="1800" dirty="0">
                <a:solidFill>
                  <a:srgbClr val="313D34"/>
                </a:solidFill>
                <a:latin typeface="Calibri" panose="020F0502020204030204" pitchFamily="34" charset="0"/>
                <a:cs typeface="Calibri" panose="020F0502020204030204" pitchFamily="34" charset="0"/>
              </a:rPr>
              <a:t>OBSTOJEČEGA STANJA</a:t>
            </a:r>
          </a:p>
          <a:p>
            <a:endParaRPr lang="sl-SI" dirty="0">
              <a:solidFill>
                <a:srgbClr val="313D34"/>
              </a:solidFill>
              <a:latin typeface="Calibri" panose="020F0502020204030204" pitchFamily="34" charset="0"/>
              <a:cs typeface="Calibri" panose="020F0502020204030204" pitchFamily="34" charset="0"/>
            </a:endParaRPr>
          </a:p>
          <a:p>
            <a:endParaRPr lang="sl-SI" dirty="0">
              <a:solidFill>
                <a:srgbClr val="313D34"/>
              </a:solidFill>
              <a:latin typeface="Calibri" panose="020F0502020204030204" pitchFamily="34" charset="0"/>
              <a:cs typeface="Calibri" panose="020F0502020204030204" pitchFamily="34" charset="0"/>
            </a:endParaRPr>
          </a:p>
          <a:p>
            <a:endParaRPr lang="sl-SI" dirty="0">
              <a:solidFill>
                <a:srgbClr val="313D34"/>
              </a:solidFill>
              <a:latin typeface="Calibri" panose="020F0502020204030204" pitchFamily="34" charset="0"/>
              <a:cs typeface="Calibri" panose="020F0502020204030204" pitchFamily="34" charset="0"/>
            </a:endParaRPr>
          </a:p>
          <a:p>
            <a:r>
              <a:rPr lang="sl-SI" sz="1800" dirty="0">
                <a:solidFill>
                  <a:srgbClr val="313D34"/>
                </a:solidFill>
                <a:latin typeface="Calibri" panose="020F0502020204030204" pitchFamily="34" charset="0"/>
                <a:cs typeface="Calibri" panose="020F0502020204030204" pitchFamily="34" charset="0"/>
              </a:rPr>
              <a:t>3. </a:t>
            </a:r>
            <a:r>
              <a:rPr lang="sl-SI" sz="1800" b="1" dirty="0">
                <a:solidFill>
                  <a:srgbClr val="313D34"/>
                </a:solidFill>
                <a:latin typeface="Calibri" panose="020F0502020204030204" pitchFamily="34" charset="0"/>
                <a:cs typeface="Calibri" panose="020F0502020204030204" pitchFamily="34" charset="0"/>
              </a:rPr>
              <a:t>UKREPI</a:t>
            </a:r>
            <a:r>
              <a:rPr lang="sl-SI" sz="1800" dirty="0">
                <a:solidFill>
                  <a:srgbClr val="313D34"/>
                </a:solidFill>
                <a:latin typeface="Calibri" panose="020F0502020204030204" pitchFamily="34" charset="0"/>
                <a:cs typeface="Calibri" panose="020F0502020204030204" pitchFamily="34" charset="0"/>
              </a:rPr>
              <a:t> vezani na uresničevanje vizije in doseganje ciljev</a:t>
            </a:r>
            <a:endParaRPr lang="sl-SI" dirty="0">
              <a:solidFill>
                <a:srgbClr val="313D34"/>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sl-SI" sz="1800" dirty="0">
                <a:solidFill>
                  <a:srgbClr val="313D34"/>
                </a:solidFill>
                <a:latin typeface="Calibri" panose="020F0502020204030204" pitchFamily="34" charset="0"/>
                <a:cs typeface="Calibri" panose="020F0502020204030204" pitchFamily="34" charset="0"/>
              </a:rPr>
              <a:t>Prednost imajo mehki ukrepi, ki ne vključujejo gradnje, in trajnostni potovalni načini, ki nadomeščajo uporabo avtomobilov!</a:t>
            </a:r>
          </a:p>
          <a:p>
            <a:endParaRPr lang="sl-SI" sz="1800" dirty="0">
              <a:solidFill>
                <a:srgbClr val="313D34"/>
              </a:solidFill>
              <a:latin typeface="Calibri" panose="020F0502020204030204" pitchFamily="34" charset="0"/>
              <a:cs typeface="Calibri" panose="020F0502020204030204" pitchFamily="34" charset="0"/>
            </a:endParaRPr>
          </a:p>
          <a:p>
            <a:endParaRPr lang="sl-SI" dirty="0">
              <a:solidFill>
                <a:srgbClr val="313D34"/>
              </a:solidFill>
              <a:latin typeface="Calibri" panose="020F0502020204030204" pitchFamily="34" charset="0"/>
              <a:cs typeface="Calibri" panose="020F0502020204030204" pitchFamily="34" charset="0"/>
            </a:endParaRPr>
          </a:p>
          <a:p>
            <a:endParaRPr lang="sl-SI" dirty="0">
              <a:solidFill>
                <a:srgbClr val="313D34"/>
              </a:solidFill>
              <a:latin typeface="Calibri" panose="020F0502020204030204" pitchFamily="34" charset="0"/>
              <a:cs typeface="Calibri" panose="020F0502020204030204" pitchFamily="34" charset="0"/>
            </a:endParaRPr>
          </a:p>
          <a:p>
            <a:r>
              <a:rPr lang="sl-SI" sz="1800" dirty="0">
                <a:solidFill>
                  <a:srgbClr val="313D34"/>
                </a:solidFill>
                <a:latin typeface="Calibri" panose="020F0502020204030204" pitchFamily="34" charset="0"/>
                <a:cs typeface="Calibri" panose="020F0502020204030204" pitchFamily="34" charset="0"/>
              </a:rPr>
              <a:t>4. </a:t>
            </a:r>
            <a:r>
              <a:rPr lang="sl-SI" sz="1800" b="1" dirty="0">
                <a:solidFill>
                  <a:srgbClr val="313D34"/>
                </a:solidFill>
                <a:latin typeface="Calibri" panose="020F0502020204030204" pitchFamily="34" charset="0"/>
                <a:cs typeface="Calibri" panose="020F0502020204030204" pitchFamily="34" charset="0"/>
              </a:rPr>
              <a:t>VKLJUČITEV OCPS </a:t>
            </a:r>
            <a:r>
              <a:rPr lang="sl-SI" sz="1800" dirty="0">
                <a:solidFill>
                  <a:srgbClr val="313D34"/>
                </a:solidFill>
                <a:latin typeface="Calibri" panose="020F0502020204030204" pitchFamily="34" charset="0"/>
                <a:cs typeface="Calibri" panose="020F0502020204030204" pitchFamily="34" charset="0"/>
              </a:rPr>
              <a:t>v obstoječe prostorske akte in </a:t>
            </a:r>
            <a:r>
              <a:rPr lang="sl-SI" sz="1800" b="1" dirty="0">
                <a:solidFill>
                  <a:srgbClr val="313D34"/>
                </a:solidFill>
                <a:latin typeface="Calibri" panose="020F0502020204030204" pitchFamily="34" charset="0"/>
                <a:cs typeface="Calibri" panose="020F0502020204030204" pitchFamily="34" charset="0"/>
              </a:rPr>
              <a:t>NADGRADNJA</a:t>
            </a:r>
            <a:r>
              <a:rPr lang="sl-SI" sz="1800" dirty="0">
                <a:solidFill>
                  <a:srgbClr val="313D34"/>
                </a:solidFill>
                <a:latin typeface="Calibri" panose="020F0502020204030204" pitchFamily="34" charset="0"/>
                <a:cs typeface="Calibri" panose="020F0502020204030204" pitchFamily="34" charset="0"/>
              </a:rPr>
              <a:t> obstoječih prometnih dokumentov.</a:t>
            </a:r>
          </a:p>
          <a:p>
            <a:endParaRPr lang="sl-SI" sz="1800" dirty="0">
              <a:solidFill>
                <a:srgbClr val="313D34"/>
              </a:solidFill>
              <a:latin typeface="Auto 1 Lt LF"/>
              <a:cs typeface="Segoe UI" panose="020B0502040204020203" pitchFamily="34" charset="0"/>
            </a:endParaRPr>
          </a:p>
        </p:txBody>
      </p:sp>
      <p:sp>
        <p:nvSpPr>
          <p:cNvPr id="10" name="Puščica: dol 9">
            <a:extLst>
              <a:ext uri="{FF2B5EF4-FFF2-40B4-BE49-F238E27FC236}">
                <a16:creationId xmlns:a16="http://schemas.microsoft.com/office/drawing/2014/main" id="{772B62B3-94A0-55E1-FF56-451C0EEB47FF}"/>
              </a:ext>
            </a:extLst>
          </p:cNvPr>
          <p:cNvSpPr/>
          <p:nvPr/>
        </p:nvSpPr>
        <p:spPr>
          <a:xfrm>
            <a:off x="9336360" y="1340768"/>
            <a:ext cx="583817" cy="648072"/>
          </a:xfrm>
          <a:prstGeom prst="downArrow">
            <a:avLst/>
          </a:prstGeom>
          <a:solidFill>
            <a:srgbClr val="A5739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l-SI"/>
          </a:p>
        </p:txBody>
      </p:sp>
      <p:sp>
        <p:nvSpPr>
          <p:cNvPr id="12" name="Puščica: dol 11">
            <a:extLst>
              <a:ext uri="{FF2B5EF4-FFF2-40B4-BE49-F238E27FC236}">
                <a16:creationId xmlns:a16="http://schemas.microsoft.com/office/drawing/2014/main" id="{793F5FB0-4D06-0397-7E0A-16B645236D85}"/>
              </a:ext>
            </a:extLst>
          </p:cNvPr>
          <p:cNvSpPr/>
          <p:nvPr/>
        </p:nvSpPr>
        <p:spPr>
          <a:xfrm>
            <a:off x="9336360" y="2492896"/>
            <a:ext cx="583817" cy="648072"/>
          </a:xfrm>
          <a:prstGeom prst="downArrow">
            <a:avLst/>
          </a:prstGeom>
          <a:solidFill>
            <a:srgbClr val="A5739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l-SI"/>
          </a:p>
        </p:txBody>
      </p:sp>
      <p:sp>
        <p:nvSpPr>
          <p:cNvPr id="13" name="Puščica: dol 12">
            <a:extLst>
              <a:ext uri="{FF2B5EF4-FFF2-40B4-BE49-F238E27FC236}">
                <a16:creationId xmlns:a16="http://schemas.microsoft.com/office/drawing/2014/main" id="{2180A814-8B14-F1F9-7D03-1EFE76C3FA01}"/>
              </a:ext>
            </a:extLst>
          </p:cNvPr>
          <p:cNvSpPr/>
          <p:nvPr/>
        </p:nvSpPr>
        <p:spPr>
          <a:xfrm>
            <a:off x="9336359" y="4869161"/>
            <a:ext cx="583817" cy="648072"/>
          </a:xfrm>
          <a:prstGeom prst="downArrow">
            <a:avLst/>
          </a:prstGeom>
          <a:solidFill>
            <a:srgbClr val="A5739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l-SI" dirty="0"/>
          </a:p>
        </p:txBody>
      </p:sp>
    </p:spTree>
    <p:extLst>
      <p:ext uri="{BB962C8B-B14F-4D97-AF65-F5344CB8AC3E}">
        <p14:creationId xmlns:p14="http://schemas.microsoft.com/office/powerpoint/2010/main" val="235695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2" y="260648"/>
            <a:ext cx="7848872" cy="7232749"/>
          </a:xfrm>
          <a:prstGeom prst="rect">
            <a:avLst/>
          </a:prstGeom>
        </p:spPr>
        <p:txBody>
          <a:bodyPr wrap="square">
            <a:spAutoFit/>
          </a:bodyPr>
          <a:lstStyle/>
          <a:p>
            <a:pPr algn="just">
              <a:spcAft>
                <a:spcPts val="0"/>
              </a:spcAft>
            </a:pPr>
            <a:r>
              <a:rPr lang="sl-SI" sz="1600" b="1" dirty="0">
                <a:solidFill>
                  <a:srgbClr val="800080"/>
                </a:solidFill>
                <a:latin typeface="Calibri" panose="020F0502020204030204" pitchFamily="34" charset="0"/>
                <a:ea typeface="Calibri" panose="020F0502020204030204" pitchFamily="34" charset="0"/>
                <a:cs typeface="Calibri" panose="020F0502020204030204" pitchFamily="34" charset="0"/>
              </a:rPr>
              <a:t>Razmere v občini kažejo, da:</a:t>
            </a:r>
          </a:p>
          <a:p>
            <a:pPr lvl="0"/>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b="1" dirty="0">
                <a:solidFill>
                  <a:schemeClr val="bg1"/>
                </a:solidFill>
                <a:latin typeface="Calibri" panose="020F0502020204030204" pitchFamily="34" charset="0"/>
                <a:cs typeface="Calibri" panose="020F0502020204030204" pitchFamily="34" charset="0"/>
              </a:rPr>
              <a:t>število prebivalcev </a:t>
            </a:r>
            <a:r>
              <a:rPr lang="sl-SI" sz="1600" dirty="0">
                <a:solidFill>
                  <a:schemeClr val="bg1"/>
                </a:solidFill>
                <a:latin typeface="Calibri" panose="020F0502020204030204" pitchFamily="34" charset="0"/>
                <a:cs typeface="Calibri" panose="020F0502020204030204" pitchFamily="34" charset="0"/>
              </a:rPr>
              <a:t>v občini Črnomelj </a:t>
            </a:r>
            <a:r>
              <a:rPr lang="sl-SI" sz="1600" b="1" dirty="0">
                <a:solidFill>
                  <a:schemeClr val="bg1"/>
                </a:solidFill>
                <a:latin typeface="Calibri" panose="020F0502020204030204" pitchFamily="34" charset="0"/>
                <a:cs typeface="Calibri" panose="020F0502020204030204" pitchFamily="34" charset="0"/>
              </a:rPr>
              <a:t>upada,</a:t>
            </a:r>
            <a:r>
              <a:rPr lang="sl-SI" sz="1600" dirty="0">
                <a:solidFill>
                  <a:schemeClr val="bg1"/>
                </a:solidFill>
                <a:latin typeface="Calibri" panose="020F0502020204030204" pitchFamily="34" charset="0"/>
                <a:cs typeface="Calibri" panose="020F0502020204030204" pitchFamily="34" charset="0"/>
              </a:rPr>
              <a:t> število prebivalcev je v zadnjih desetih letih upadlo za 2,4% (354 prebivalcev), </a:t>
            </a:r>
          </a:p>
          <a:p>
            <a:pPr marL="285750" lvl="0" indent="-285750">
              <a:buFontTx/>
              <a:buChar char="-"/>
            </a:pPr>
            <a:endParaRPr lang="sl-SI" sz="8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imajo območja, kjer je gostota prebivalstva višja boljšo dostopnost do JPP, območja z manj prebivalci slabšo, </a:t>
            </a:r>
            <a:r>
              <a:rPr lang="sl-SI" sz="1600" b="1" dirty="0">
                <a:solidFill>
                  <a:schemeClr val="bg1"/>
                </a:solidFill>
                <a:latin typeface="Calibri" panose="020F0502020204030204" pitchFamily="34" charset="0"/>
                <a:cs typeface="Calibri" panose="020F0502020204030204" pitchFamily="34" charset="0"/>
              </a:rPr>
              <a:t>delež prebivalcev občine Črnomelj, ki leta 2023 v radiju 1 km zračne razdalje od svojega bivališča niso imeli aktivnega postajališča JPP je 30-40%,</a:t>
            </a:r>
            <a:r>
              <a:rPr lang="sl-SI" sz="1600" dirty="0">
                <a:solidFill>
                  <a:schemeClr val="bg1"/>
                </a:solidFill>
                <a:latin typeface="Calibri" panose="020F0502020204030204" pitchFamily="34" charset="0"/>
                <a:cs typeface="Calibri" panose="020F0502020204030204" pitchFamily="34" charset="0"/>
              </a:rPr>
              <a:t> oddaljenost avtobusnih postajališč v samem mestu Črnomelj je zadovoljiva, izmed manjših naselij in vasi imajo avtobusna postajališča nekatera,</a:t>
            </a:r>
          </a:p>
          <a:p>
            <a:pPr lvl="0"/>
            <a:endParaRPr lang="sl-SI" sz="8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Črnomelj </a:t>
            </a:r>
            <a:r>
              <a:rPr lang="sl-SI" sz="1600" b="1" dirty="0">
                <a:solidFill>
                  <a:schemeClr val="bg1"/>
                </a:solidFill>
                <a:latin typeface="Calibri" panose="020F0502020204030204" pitchFamily="34" charset="0"/>
                <a:cs typeface="Calibri" panose="020F0502020204030204" pitchFamily="34" charset="0"/>
              </a:rPr>
              <a:t>nima primernih avtobusnih povezav,</a:t>
            </a:r>
            <a:r>
              <a:rPr lang="sl-SI" sz="1600" dirty="0">
                <a:solidFill>
                  <a:schemeClr val="bg1"/>
                </a:solidFill>
                <a:latin typeface="Calibri" panose="020F0502020204030204" pitchFamily="34" charset="0"/>
                <a:cs typeface="Calibri" panose="020F0502020204030204" pitchFamily="34" charset="0"/>
              </a:rPr>
              <a:t> zadovoljive avtobusne povezave ima z Ljubljano in Vinico, z Novim mestom in Metliko le med delavniki, število avtobusnih povezav med Črnomljem in Kočevjem je nezadovoljivo, razen ob nedeljah</a:t>
            </a:r>
          </a:p>
          <a:p>
            <a:pPr marL="285750" lvl="0" indent="-285750">
              <a:buFontTx/>
              <a:buChar char="-"/>
            </a:pPr>
            <a:endParaRPr lang="sl-SI" sz="8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b="1" dirty="0">
                <a:solidFill>
                  <a:schemeClr val="bg1"/>
                </a:solidFill>
                <a:latin typeface="Calibri" panose="020F0502020204030204" pitchFamily="34" charset="0"/>
                <a:cs typeface="Calibri" panose="020F0502020204030204" pitchFamily="34" charset="0"/>
              </a:rPr>
              <a:t>frekvenca voženj avtobusov</a:t>
            </a:r>
            <a:r>
              <a:rPr lang="sl-SI" sz="1600" dirty="0">
                <a:solidFill>
                  <a:schemeClr val="bg1"/>
                </a:solidFill>
                <a:latin typeface="Calibri" panose="020F0502020204030204" pitchFamily="34" charset="0"/>
                <a:cs typeface="Calibri" panose="020F0502020204030204" pitchFamily="34" charset="0"/>
              </a:rPr>
              <a:t> ne dosega takega standarda, da bi to pritegnilo tiste, ki od njega kot lastniki avtomobilov niso neposredno odvisni, poleg tega </a:t>
            </a:r>
            <a:r>
              <a:rPr lang="sl-SI" sz="1600" b="1" dirty="0">
                <a:solidFill>
                  <a:schemeClr val="bg1"/>
                </a:solidFill>
                <a:latin typeface="Calibri" panose="020F0502020204030204" pitchFamily="34" charset="0"/>
                <a:cs typeface="Calibri" panose="020F0502020204030204" pitchFamily="34" charset="0"/>
              </a:rPr>
              <a:t>so potovalni časi avtobusnih prevozov</a:t>
            </a:r>
            <a:r>
              <a:rPr lang="sl-SI" sz="1600" dirty="0">
                <a:solidFill>
                  <a:schemeClr val="bg1"/>
                </a:solidFill>
                <a:latin typeface="Calibri" panose="020F0502020204030204" pitchFamily="34" charset="0"/>
                <a:cs typeface="Calibri" panose="020F0502020204030204" pitchFamily="34" charset="0"/>
              </a:rPr>
              <a:t> v primerjavi z osebnim vozilom manj ugodni, </a:t>
            </a:r>
          </a:p>
          <a:p>
            <a:pPr marL="285750" lvl="0" indent="-285750">
              <a:buFontTx/>
              <a:buChar char="-"/>
            </a:pPr>
            <a:endParaRPr lang="sl-SI" sz="8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b="1" dirty="0">
                <a:solidFill>
                  <a:schemeClr val="bg1"/>
                </a:solidFill>
                <a:latin typeface="Calibri" panose="020F0502020204030204" pitchFamily="34" charset="0"/>
                <a:cs typeface="Calibri" panose="020F0502020204030204" pitchFamily="34" charset="0"/>
              </a:rPr>
              <a:t>starostnikom je na voljo brezplačen prevoz</a:t>
            </a:r>
            <a:r>
              <a:rPr lang="sl-SI" sz="1600" dirty="0">
                <a:solidFill>
                  <a:schemeClr val="bg1"/>
                </a:solidFill>
                <a:latin typeface="Calibri" panose="020F0502020204030204" pitchFamily="34" charset="0"/>
                <a:cs typeface="Calibri" panose="020F0502020204030204" pitchFamily="34" charset="0"/>
              </a:rPr>
              <a:t> do želene lokacije in nazaj (Senior),</a:t>
            </a:r>
          </a:p>
          <a:p>
            <a:pPr lvl="0"/>
            <a:endParaRPr lang="sl-SI" sz="8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glede na podatek o številu voženj in standarde dostopnosti do JPP ugotavljamo, da je </a:t>
            </a:r>
            <a:r>
              <a:rPr lang="sl-SI" sz="1600" b="1" dirty="0">
                <a:solidFill>
                  <a:schemeClr val="bg1"/>
                </a:solidFill>
                <a:latin typeface="Calibri" panose="020F0502020204030204" pitchFamily="34" charset="0"/>
                <a:cs typeface="Calibri" panose="020F0502020204030204" pitchFamily="34" charset="0"/>
              </a:rPr>
              <a:t>število parov voženj vlakov med delavniki in ob nedeljah zadovoljivo,</a:t>
            </a:r>
          </a:p>
          <a:p>
            <a:pPr lvl="0"/>
            <a:endParaRPr lang="sl-SI" sz="8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1"/>
                </a:solidFill>
                <a:latin typeface="Calibri" panose="020F0502020204030204" pitchFamily="34" charset="0"/>
                <a:cs typeface="Calibri" panose="020F0502020204030204" pitchFamily="34" charset="0"/>
              </a:rPr>
              <a:t>ima občina Črnomelj nazorno opredeljen </a:t>
            </a:r>
            <a:r>
              <a:rPr lang="sl-SI" sz="1600" b="1" dirty="0">
                <a:solidFill>
                  <a:schemeClr val="bg1"/>
                </a:solidFill>
                <a:latin typeface="Calibri" panose="020F0502020204030204" pitchFamily="34" charset="0"/>
                <a:cs typeface="Calibri" panose="020F0502020204030204" pitchFamily="34" charset="0"/>
              </a:rPr>
              <a:t>zemljevid šolskih poti</a:t>
            </a:r>
            <a:r>
              <a:rPr lang="sl-SI" sz="1600" dirty="0">
                <a:solidFill>
                  <a:schemeClr val="bg1"/>
                </a:solidFill>
                <a:latin typeface="Calibri" panose="020F0502020204030204" pitchFamily="34" charset="0"/>
                <a:cs typeface="Calibri" panose="020F0502020204030204" pitchFamily="34" charset="0"/>
              </a:rPr>
              <a:t> osnovnih šol z označenimi urejenimi in neustreznimi avtobusnimi postajališči ter točkami brez avtobusnih postajališč, kar je pregledna osnova za načrtovanje potrebnih ukrepov OCPS,</a:t>
            </a:r>
          </a:p>
          <a:p>
            <a:pPr lvl="0"/>
            <a:endParaRPr lang="sl-SI" sz="1600" dirty="0">
              <a:solidFill>
                <a:schemeClr val="bg1"/>
              </a:solidFill>
              <a:latin typeface="Calibri" panose="020F0502020204030204" pitchFamily="34" charset="0"/>
              <a:cs typeface="Calibri" panose="020F0502020204030204" pitchFamily="34" charset="0"/>
            </a:endParaRPr>
          </a:p>
          <a:p>
            <a:pPr lvl="0"/>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lvl="0"/>
            <a:endParaRPr lang="sl-SI" sz="1600" dirty="0">
              <a:solidFill>
                <a:schemeClr val="bg1"/>
              </a:solidFill>
              <a:latin typeface="Calibri" panose="020F0502020204030204" pitchFamily="34" charset="0"/>
              <a:cs typeface="Calibri" panose="020F0502020204030204" pitchFamily="34" charset="0"/>
            </a:endParaRPr>
          </a:p>
          <a:p>
            <a:pPr algn="just">
              <a:spcAft>
                <a:spcPts val="0"/>
              </a:spcAft>
            </a:pPr>
            <a:endParaRPr lang="sl-SI"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Pravokotnik 7"/>
          <p:cNvSpPr/>
          <p:nvPr/>
        </p:nvSpPr>
        <p:spPr>
          <a:xfrm>
            <a:off x="8112224" y="5068838"/>
            <a:ext cx="4079776" cy="1338828"/>
          </a:xfrm>
          <a:prstGeom prst="rect">
            <a:avLst/>
          </a:prstGeom>
        </p:spPr>
        <p:txBody>
          <a:bodyPr wrap="square">
            <a:spAutoFit/>
          </a:bodyPr>
          <a:lstStyle/>
          <a:p>
            <a:pPr algn="just">
              <a:spcAft>
                <a:spcPts val="0"/>
              </a:spcAft>
            </a:pPr>
            <a:r>
              <a:rPr lang="sl-SI"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OB DELAVNIKIH: </a:t>
            </a:r>
          </a:p>
          <a:p>
            <a:pPr algn="just">
              <a:spcAft>
                <a:spcPts val="0"/>
              </a:spcAft>
            </a:pPr>
            <a:r>
              <a:rPr lang="sl-SI"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23 – primerno oz. 8 – zadovoljivo število parov voženj.</a:t>
            </a:r>
          </a:p>
          <a:p>
            <a:pPr algn="just">
              <a:spcAft>
                <a:spcPts val="0"/>
              </a:spcAft>
            </a:pPr>
            <a:endParaRPr lang="sl-SI"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OB NEDELJAH:</a:t>
            </a:r>
          </a:p>
          <a:p>
            <a:pPr algn="just">
              <a:spcAft>
                <a:spcPts val="0"/>
              </a:spcAft>
            </a:pPr>
            <a:r>
              <a:rPr lang="sl-SI"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8 - primerno oz. 4 – zadovoljivo število parov voženj</a:t>
            </a:r>
          </a:p>
          <a:p>
            <a:pPr algn="just">
              <a:spcAft>
                <a:spcPts val="0"/>
              </a:spcAft>
            </a:pPr>
            <a:endParaRPr lang="sl-SI"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sz="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(vir: Dostopnost do avtobusnih postajališč, Gabrovec, Bole, 2006)</a:t>
            </a:r>
            <a:endParaRPr lang="sl-SI" sz="900" dirty="0">
              <a:effectLst/>
              <a:latin typeface="Segoe UI" panose="020B0502040204020203" pitchFamily="34" charset="0"/>
              <a:ea typeface="Calibri" panose="020F0502020204030204" pitchFamily="34" charset="0"/>
              <a:cs typeface="Times New Roman" panose="02020603050405020304" pitchFamily="18" charset="0"/>
            </a:endParaRPr>
          </a:p>
        </p:txBody>
      </p:sp>
      <p:pic>
        <p:nvPicPr>
          <p:cNvPr id="3" name="Slika 2"/>
          <p:cNvPicPr>
            <a:picLocks noChangeAspect="1"/>
          </p:cNvPicPr>
          <p:nvPr/>
        </p:nvPicPr>
        <p:blipFill>
          <a:blip r:embed="rId3"/>
          <a:stretch>
            <a:fillRect/>
          </a:stretch>
        </p:blipFill>
        <p:spPr>
          <a:xfrm>
            <a:off x="8031773" y="0"/>
            <a:ext cx="4160227" cy="1628800"/>
          </a:xfrm>
          <a:prstGeom prst="rect">
            <a:avLst/>
          </a:prstGeom>
        </p:spPr>
      </p:pic>
      <p:pic>
        <p:nvPicPr>
          <p:cNvPr id="4" name="Slika 3"/>
          <p:cNvPicPr>
            <a:picLocks noChangeAspect="1"/>
          </p:cNvPicPr>
          <p:nvPr/>
        </p:nvPicPr>
        <p:blipFill>
          <a:blip r:embed="rId4"/>
          <a:stretch>
            <a:fillRect/>
          </a:stretch>
        </p:blipFill>
        <p:spPr>
          <a:xfrm>
            <a:off x="8031773" y="1628800"/>
            <a:ext cx="4160227" cy="1798467"/>
          </a:xfrm>
          <a:prstGeom prst="rect">
            <a:avLst/>
          </a:prstGeom>
        </p:spPr>
      </p:pic>
      <p:pic>
        <p:nvPicPr>
          <p:cNvPr id="10" name="Slika 9"/>
          <p:cNvPicPr>
            <a:picLocks noChangeAspect="1"/>
          </p:cNvPicPr>
          <p:nvPr/>
        </p:nvPicPr>
        <p:blipFill>
          <a:blip r:embed="rId5"/>
          <a:stretch>
            <a:fillRect/>
          </a:stretch>
        </p:blipFill>
        <p:spPr>
          <a:xfrm>
            <a:off x="8031773" y="3427268"/>
            <a:ext cx="4166833" cy="1659958"/>
          </a:xfrm>
          <a:prstGeom prst="rect">
            <a:avLst/>
          </a:prstGeom>
        </p:spPr>
      </p:pic>
    </p:spTree>
    <p:extLst>
      <p:ext uri="{BB962C8B-B14F-4D97-AF65-F5344CB8AC3E}">
        <p14:creationId xmlns:p14="http://schemas.microsoft.com/office/powerpoint/2010/main" val="2811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9" name="Pravokotnik 8"/>
          <p:cNvSpPr/>
          <p:nvPr/>
        </p:nvSpPr>
        <p:spPr>
          <a:xfrm>
            <a:off x="589974" y="4994313"/>
            <a:ext cx="6173015" cy="1747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Pravokotnik 1"/>
          <p:cNvSpPr/>
          <p:nvPr/>
        </p:nvSpPr>
        <p:spPr>
          <a:xfrm>
            <a:off x="263352" y="260648"/>
            <a:ext cx="6480720" cy="6001643"/>
          </a:xfrm>
          <a:prstGeom prst="rect">
            <a:avLst/>
          </a:prstGeom>
        </p:spPr>
        <p:txBody>
          <a:bodyPr wrap="square">
            <a:spAutoFit/>
          </a:bodyPr>
          <a:lstStyle/>
          <a:p>
            <a:pPr algn="just">
              <a:spcAft>
                <a:spcPts val="0"/>
              </a:spcAft>
            </a:pPr>
            <a:r>
              <a:rPr lang="sl-SI" sz="1600" b="1" dirty="0">
                <a:solidFill>
                  <a:srgbClr val="800080"/>
                </a:solidFill>
                <a:latin typeface="Calibri" panose="020F0502020204030204" pitchFamily="34" charset="0"/>
                <a:ea typeface="Calibri" panose="020F0502020204030204" pitchFamily="34" charset="0"/>
                <a:cs typeface="Calibri" panose="020F0502020204030204" pitchFamily="34" charset="0"/>
              </a:rPr>
              <a:t>Razmere v občini kažejo, da:</a:t>
            </a:r>
          </a:p>
          <a:p>
            <a:pPr lvl="0"/>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r>
              <a:rPr lang="sl-SI" sz="1600" b="1" dirty="0">
                <a:solidFill>
                  <a:schemeClr val="bg1"/>
                </a:solidFill>
                <a:latin typeface="Calibri" panose="020F0502020204030204" pitchFamily="34" charset="0"/>
                <a:cs typeface="Calibri" panose="020F0502020204030204" pitchFamily="34" charset="0"/>
              </a:rPr>
              <a:t>javni potniški promet za pot na delo uporablja 2% zaposlenih, </a:t>
            </a:r>
            <a:r>
              <a:rPr lang="sl-SI" sz="1600" dirty="0">
                <a:solidFill>
                  <a:schemeClr val="bg1"/>
                </a:solidFill>
                <a:latin typeface="Calibri" panose="020F0502020204030204" pitchFamily="34" charset="0"/>
                <a:cs typeface="Calibri" panose="020F0502020204030204" pitchFamily="34" charset="0"/>
              </a:rPr>
              <a:t>delež tistih, ki za pot na delo premagujejo razdaljo večjo od </a:t>
            </a:r>
            <a:r>
              <a:rPr lang="sl-SI" sz="1600" dirty="0">
                <a:solidFill>
                  <a:srgbClr val="000000"/>
                </a:solidFill>
                <a:latin typeface="Calibri" panose="020F0502020204030204" pitchFamily="34" charset="0"/>
                <a:cs typeface="Calibri" panose="020F0502020204030204" pitchFamily="34" charset="0"/>
              </a:rPr>
              <a:t>5 km je 64,8 % zaposlenih, </a:t>
            </a:r>
            <a:r>
              <a:rPr lang="sl-SI" sz="1600" b="1" dirty="0">
                <a:solidFill>
                  <a:srgbClr val="000000"/>
                </a:solidFill>
                <a:latin typeface="Calibri" panose="020F0502020204030204" pitchFamily="34" charset="0"/>
                <a:cs typeface="Calibri" panose="020F0502020204030204" pitchFamily="34" charset="0"/>
              </a:rPr>
              <a:t>potencial za povečanje deleža uporabe javnega prevoza med zaposlenimi je kar 62,8%,</a:t>
            </a:r>
          </a:p>
          <a:p>
            <a:pPr lvl="0"/>
            <a:endParaRPr lang="sl-SI" sz="1600" b="1" dirty="0">
              <a:solidFill>
                <a:srgbClr val="000000"/>
              </a:solidFill>
              <a:latin typeface="Calibri" panose="020F0502020204030204" pitchFamily="34" charset="0"/>
              <a:cs typeface="Calibri" panose="020F0502020204030204" pitchFamily="34" charset="0"/>
            </a:endParaRPr>
          </a:p>
          <a:p>
            <a:pPr marL="285750" indent="-285750">
              <a:buFontTx/>
              <a:buChar char="-"/>
            </a:pPr>
            <a:r>
              <a:rPr lang="sl-SI" sz="1600" b="1" dirty="0">
                <a:solidFill>
                  <a:schemeClr val="bg1"/>
                </a:solidFill>
                <a:latin typeface="Calibri" panose="020F0502020204030204" pitchFamily="34" charset="0"/>
                <a:cs typeface="Calibri" panose="020F0502020204030204" pitchFamily="34" charset="0"/>
              </a:rPr>
              <a:t>34%</a:t>
            </a:r>
            <a:r>
              <a:rPr lang="sl-SI" sz="1600" dirty="0">
                <a:solidFill>
                  <a:schemeClr val="bg1"/>
                </a:solidFill>
                <a:latin typeface="Calibri" panose="020F0502020204030204" pitchFamily="34" charset="0"/>
                <a:cs typeface="Calibri" panose="020F0502020204030204" pitchFamily="34" charset="0"/>
              </a:rPr>
              <a:t> anketiranih </a:t>
            </a:r>
            <a:r>
              <a:rPr lang="sl-SI" sz="1600" b="1" dirty="0">
                <a:solidFill>
                  <a:schemeClr val="bg1"/>
                </a:solidFill>
                <a:latin typeface="Calibri" panose="020F0502020204030204" pitchFamily="34" charset="0"/>
                <a:cs typeface="Calibri" panose="020F0502020204030204" pitchFamily="34" charset="0"/>
              </a:rPr>
              <a:t>osnovnošolcev </a:t>
            </a:r>
            <a:r>
              <a:rPr lang="sl-SI" sz="1600" dirty="0">
                <a:solidFill>
                  <a:schemeClr val="bg1"/>
                </a:solidFill>
                <a:latin typeface="Calibri" panose="020F0502020204030204" pitchFamily="34" charset="0"/>
                <a:cs typeface="Calibri" panose="020F0502020204030204" pitchFamily="34" charset="0"/>
              </a:rPr>
              <a:t>se </a:t>
            </a:r>
            <a:r>
              <a:rPr lang="sl-SI" sz="1600" b="1" dirty="0">
                <a:solidFill>
                  <a:schemeClr val="bg1"/>
                </a:solidFill>
                <a:latin typeface="Calibri" panose="020F0502020204030204" pitchFamily="34" charset="0"/>
                <a:cs typeface="Calibri" panose="020F0502020204030204" pitchFamily="34" charset="0"/>
              </a:rPr>
              <a:t>pripelje v šolo z avtobusom ali kombijem, </a:t>
            </a:r>
            <a:r>
              <a:rPr lang="sl-SI" sz="1600" dirty="0">
                <a:solidFill>
                  <a:schemeClr val="bg1"/>
                </a:solidFill>
                <a:latin typeface="Calibri" panose="020F0502020204030204" pitchFamily="34" charset="0"/>
                <a:cs typeface="Calibri" panose="020F0502020204030204" pitchFamily="34" charset="0"/>
              </a:rPr>
              <a:t>kar je spodbudno, saj je delež otrok, ki v šolo prihaja z JPP </a:t>
            </a:r>
            <a:r>
              <a:rPr lang="sl-SI" sz="1600" b="1" dirty="0">
                <a:solidFill>
                  <a:schemeClr val="bg1"/>
                </a:solidFill>
                <a:latin typeface="Calibri" panose="020F0502020204030204" pitchFamily="34" charset="0"/>
                <a:cs typeface="Calibri" panose="020F0502020204030204" pitchFamily="34" charset="0"/>
              </a:rPr>
              <a:t>višji od tistega, ki kot potovalni način uporabljajo avtomobil (29 %),</a:t>
            </a:r>
          </a:p>
          <a:p>
            <a:endParaRPr lang="sl-SI" sz="1600" b="1" dirty="0">
              <a:solidFill>
                <a:schemeClr val="bg1"/>
              </a:solidFill>
              <a:latin typeface="Calibri" panose="020F0502020204030204" pitchFamily="34" charset="0"/>
              <a:cs typeface="Calibri" panose="020F0502020204030204" pitchFamily="34" charset="0"/>
            </a:endParaRPr>
          </a:p>
          <a:p>
            <a:pPr marL="285750" indent="-285750">
              <a:buFontTx/>
              <a:buChar char="-"/>
            </a:pPr>
            <a:r>
              <a:rPr lang="sl-SI" sz="1600" b="1" dirty="0">
                <a:solidFill>
                  <a:schemeClr val="bg1"/>
                </a:solidFill>
                <a:latin typeface="Calibri" panose="020F0502020204030204" pitchFamily="34" charset="0"/>
                <a:cs typeface="Calibri" panose="020F0502020204030204" pitchFamily="34" charset="0"/>
              </a:rPr>
              <a:t>podatki kordonskega štetja</a:t>
            </a:r>
            <a:r>
              <a:rPr lang="sl-SI" sz="1600" dirty="0">
                <a:solidFill>
                  <a:schemeClr val="bg1"/>
                </a:solidFill>
                <a:latin typeface="Calibri" panose="020F0502020204030204" pitchFamily="34" charset="0"/>
                <a:cs typeface="Calibri" panose="020F0502020204030204" pitchFamily="34" charset="0"/>
              </a:rPr>
              <a:t> kažejo, da je le </a:t>
            </a:r>
            <a:r>
              <a:rPr lang="sl-SI" sz="1600" b="1" dirty="0">
                <a:solidFill>
                  <a:schemeClr val="bg1"/>
                </a:solidFill>
                <a:latin typeface="Calibri" panose="020F0502020204030204" pitchFamily="34" charset="0"/>
                <a:cs typeface="Calibri" panose="020F0502020204030204" pitchFamily="34" charset="0"/>
              </a:rPr>
              <a:t>12 % potnikov potovalo z avtobusom, </a:t>
            </a:r>
          </a:p>
          <a:p>
            <a:endParaRPr lang="sl-SI" sz="1600" dirty="0">
              <a:solidFill>
                <a:schemeClr val="bg1"/>
              </a:solidFill>
              <a:latin typeface="Calibri" panose="020F0502020204030204" pitchFamily="34" charset="0"/>
              <a:cs typeface="Calibri" panose="020F0502020204030204" pitchFamily="34" charset="0"/>
            </a:endParaRPr>
          </a:p>
          <a:p>
            <a:pPr marL="285750" indent="-285750">
              <a:buFontTx/>
              <a:buChar char="-"/>
            </a:pPr>
            <a:r>
              <a:rPr lang="sl-SI" sz="1600" b="1" dirty="0">
                <a:solidFill>
                  <a:schemeClr val="bg1"/>
                </a:solidFill>
                <a:latin typeface="Calibri" panose="020F0502020204030204" pitchFamily="34" charset="0"/>
                <a:cs typeface="Calibri" panose="020F0502020204030204" pitchFamily="34" charset="0"/>
              </a:rPr>
              <a:t>podatki ankete za splošno javnost o potovalnih navadah kažejo,</a:t>
            </a:r>
            <a:r>
              <a:rPr lang="sl-SI" sz="1600" dirty="0">
                <a:solidFill>
                  <a:schemeClr val="bg1"/>
                </a:solidFill>
                <a:latin typeface="Calibri" panose="020F0502020204030204" pitchFamily="34" charset="0"/>
                <a:cs typeface="Calibri" panose="020F0502020204030204" pitchFamily="34" charset="0"/>
              </a:rPr>
              <a:t> da anketiranci </a:t>
            </a:r>
            <a:r>
              <a:rPr lang="sl-SI" sz="1600" b="1" dirty="0">
                <a:solidFill>
                  <a:schemeClr val="bg1"/>
                </a:solidFill>
                <a:latin typeface="Calibri" panose="020F0502020204030204" pitchFamily="34" charset="0"/>
                <a:cs typeface="Calibri" panose="020F0502020204030204" pitchFamily="34" charset="0"/>
              </a:rPr>
              <a:t>JPP uporabljajo v zelo malem deležu </a:t>
            </a:r>
            <a:r>
              <a:rPr lang="sl-SI" sz="1600" dirty="0">
                <a:solidFill>
                  <a:schemeClr val="bg1"/>
                </a:solidFill>
                <a:latin typeface="Calibri" panose="020F0502020204030204" pitchFamily="34" charset="0"/>
                <a:cs typeface="Calibri" panose="020F0502020204030204" pitchFamily="34" charset="0"/>
              </a:rPr>
              <a:t>(vlak od 1,0% do 1,4%; avtobus od 0,9 % do 7,2%), največ avtobus pri poteh v šolo.</a:t>
            </a:r>
          </a:p>
          <a:p>
            <a:pPr marL="285750" indent="-285750">
              <a:buFontTx/>
              <a:buChar char="-"/>
            </a:pPr>
            <a:endParaRPr lang="sl-SI" sz="1600" b="1" dirty="0">
              <a:solidFill>
                <a:schemeClr val="bg1"/>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lvl="0"/>
            <a:endParaRPr lang="sl-SI" sz="1600" dirty="0">
              <a:solidFill>
                <a:schemeClr val="bg1"/>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1"/>
              </a:solidFill>
              <a:latin typeface="Calibri" panose="020F0502020204030204" pitchFamily="34" charset="0"/>
              <a:cs typeface="Calibri" panose="020F0502020204030204" pitchFamily="34" charset="0"/>
            </a:endParaRPr>
          </a:p>
          <a:p>
            <a:pPr lvl="0"/>
            <a:endParaRPr lang="sl-SI" sz="1600" dirty="0">
              <a:solidFill>
                <a:schemeClr val="bg1"/>
              </a:solidFill>
              <a:latin typeface="Calibri" panose="020F0502020204030204" pitchFamily="34" charset="0"/>
              <a:cs typeface="Calibri" panose="020F0502020204030204" pitchFamily="34" charset="0"/>
            </a:endParaRPr>
          </a:p>
          <a:p>
            <a:pPr algn="just">
              <a:spcAft>
                <a:spcPts val="0"/>
              </a:spcAft>
            </a:pPr>
            <a:endParaRPr lang="sl-SI" sz="16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Pravokotnik 2"/>
          <p:cNvSpPr/>
          <p:nvPr/>
        </p:nvSpPr>
        <p:spPr>
          <a:xfrm>
            <a:off x="7032104" y="177260"/>
            <a:ext cx="5763294" cy="369332"/>
          </a:xfrm>
          <a:prstGeom prst="rect">
            <a:avLst/>
          </a:prstGeom>
        </p:spPr>
        <p:txBody>
          <a:bodyPr wrap="square">
            <a:spAutoFit/>
          </a:bodyPr>
          <a:lstStyle/>
          <a:p>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Rezultati kordonskega štetja za vse štete kategorije</a:t>
            </a:r>
            <a:endParaRPr lang="sl-SI" dirty="0">
              <a:solidFill>
                <a:schemeClr val="bg1"/>
              </a:solidFill>
              <a:latin typeface="Calibri" panose="020F0502020204030204" pitchFamily="34" charset="0"/>
              <a:cs typeface="Calibri" panose="020F0502020204030204" pitchFamily="34" charset="0"/>
            </a:endParaRPr>
          </a:p>
        </p:txBody>
      </p:sp>
      <p:sp>
        <p:nvSpPr>
          <p:cNvPr id="4" name="Pravokotnik 3"/>
          <p:cNvSpPr/>
          <p:nvPr/>
        </p:nvSpPr>
        <p:spPr>
          <a:xfrm>
            <a:off x="7032104" y="3729315"/>
            <a:ext cx="5763294" cy="369332"/>
          </a:xfrm>
          <a:prstGeom prst="rect">
            <a:avLst/>
          </a:prstGeom>
        </p:spPr>
        <p:txBody>
          <a:bodyPr wrap="square">
            <a:spAutoFit/>
          </a:bodyPr>
          <a:lstStyle/>
          <a:p>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Rezultati kordonskega štetja po prometnih načinih</a:t>
            </a:r>
            <a:endParaRPr lang="sl-SI" dirty="0">
              <a:solidFill>
                <a:schemeClr val="bg1"/>
              </a:solidFill>
              <a:latin typeface="Calibri" panose="020F0502020204030204" pitchFamily="34" charset="0"/>
              <a:cs typeface="Calibri" panose="020F0502020204030204" pitchFamily="34" charset="0"/>
            </a:endParaRPr>
          </a:p>
        </p:txBody>
      </p:sp>
      <p:graphicFrame>
        <p:nvGraphicFramePr>
          <p:cNvPr id="5" name="Grafikon 4">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2218034639"/>
              </p:ext>
            </p:extLst>
          </p:nvPr>
        </p:nvGraphicFramePr>
        <p:xfrm>
          <a:off x="6600056" y="650148"/>
          <a:ext cx="5383535" cy="29756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kon 5">
            <a:extLst>
              <a:ext uri="{FF2B5EF4-FFF2-40B4-BE49-F238E27FC236}">
                <a16:creationId xmlns:a16="http://schemas.microsoft.com/office/drawing/2014/main" id="{00000000-0008-0000-0000-000004000000}"/>
              </a:ext>
            </a:extLst>
          </p:cNvPr>
          <p:cNvGraphicFramePr/>
          <p:nvPr>
            <p:extLst>
              <p:ext uri="{D42A27DB-BD31-4B8C-83A1-F6EECF244321}">
                <p14:modId xmlns:p14="http://schemas.microsoft.com/office/powerpoint/2010/main" val="1440382460"/>
              </p:ext>
            </p:extLst>
          </p:nvPr>
        </p:nvGraphicFramePr>
        <p:xfrm>
          <a:off x="6507983" y="4080920"/>
          <a:ext cx="5695950" cy="29845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Slika 6"/>
          <p:cNvPicPr>
            <a:picLocks noChangeAspect="1"/>
          </p:cNvPicPr>
          <p:nvPr/>
        </p:nvPicPr>
        <p:blipFill rotWithShape="1">
          <a:blip r:embed="rId5"/>
          <a:srcRect r="35768" b="48229"/>
          <a:stretch/>
        </p:blipFill>
        <p:spPr>
          <a:xfrm>
            <a:off x="589974" y="4994313"/>
            <a:ext cx="4137874" cy="1675047"/>
          </a:xfrm>
          <a:prstGeom prst="rect">
            <a:avLst/>
          </a:prstGeom>
        </p:spPr>
      </p:pic>
      <p:pic>
        <p:nvPicPr>
          <p:cNvPr id="8" name="Slika 7"/>
          <p:cNvPicPr>
            <a:picLocks noChangeAspect="1"/>
          </p:cNvPicPr>
          <p:nvPr/>
        </p:nvPicPr>
        <p:blipFill rotWithShape="1">
          <a:blip r:embed="rId5"/>
          <a:srcRect l="-1" t="52831" r="69820" b="-2377"/>
          <a:stretch/>
        </p:blipFill>
        <p:spPr>
          <a:xfrm>
            <a:off x="4818773" y="4994313"/>
            <a:ext cx="1944216" cy="1603040"/>
          </a:xfrm>
          <a:prstGeom prst="rect">
            <a:avLst/>
          </a:prstGeom>
        </p:spPr>
      </p:pic>
    </p:spTree>
    <p:extLst>
      <p:ext uri="{BB962C8B-B14F-4D97-AF65-F5344CB8AC3E}">
        <p14:creationId xmlns:p14="http://schemas.microsoft.com/office/powerpoint/2010/main" val="116759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238FFE03-A029-68D9-E137-F378D352247E}"/>
              </a:ext>
            </a:extLst>
          </p:cNvPr>
          <p:cNvSpPr/>
          <p:nvPr/>
        </p:nvSpPr>
        <p:spPr>
          <a:xfrm>
            <a:off x="0" y="4077072"/>
            <a:ext cx="12192000" cy="2088232"/>
          </a:xfrm>
          <a:prstGeom prst="rect">
            <a:avLst/>
          </a:prstGeom>
          <a:solidFill>
            <a:srgbClr val="B4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Naslov 1">
            <a:extLst>
              <a:ext uri="{FF2B5EF4-FFF2-40B4-BE49-F238E27FC236}">
                <a16:creationId xmlns:a16="http://schemas.microsoft.com/office/drawing/2014/main" id="{1B751471-D935-8920-797C-C99A6822CC97}"/>
              </a:ext>
            </a:extLst>
          </p:cNvPr>
          <p:cNvSpPr txBox="1">
            <a:spLocks/>
          </p:cNvSpPr>
          <p:nvPr/>
        </p:nvSpPr>
        <p:spPr>
          <a:xfrm>
            <a:off x="480292" y="3429000"/>
            <a:ext cx="11231416" cy="1838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sl-SI" b="1" dirty="0">
                <a:solidFill>
                  <a:schemeClr val="bg1"/>
                </a:solidFill>
                <a:latin typeface="Corbel" panose="020B0503020204020204" pitchFamily="34" charset="0"/>
                <a:ea typeface="Segoe UI" panose="020B0502040204020203" pitchFamily="34" charset="0"/>
                <a:cs typeface="Segoe UI" panose="020B0502040204020203" pitchFamily="34" charset="0"/>
              </a:rPr>
              <a:t>MOTORNI PROMET</a:t>
            </a:r>
          </a:p>
        </p:txBody>
      </p:sp>
      <p:pic>
        <p:nvPicPr>
          <p:cNvPr id="12" name="Slika 11">
            <a:extLst>
              <a:ext uri="{FF2B5EF4-FFF2-40B4-BE49-F238E27FC236}">
                <a16:creationId xmlns:a16="http://schemas.microsoft.com/office/drawing/2014/main" id="{345579FE-B391-5C20-1E96-34C0A8EF4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456" y="0"/>
            <a:ext cx="1991544" cy="710763"/>
          </a:xfrm>
          <a:prstGeom prst="rect">
            <a:avLst/>
          </a:prstGeom>
        </p:spPr>
      </p:pic>
      <p:sp>
        <p:nvSpPr>
          <p:cNvPr id="3" name="Pravokotnik 2"/>
          <p:cNvSpPr/>
          <p:nvPr/>
        </p:nvSpPr>
        <p:spPr>
          <a:xfrm>
            <a:off x="480292" y="2204864"/>
            <a:ext cx="11231416" cy="1754326"/>
          </a:xfrm>
          <a:prstGeom prst="rect">
            <a:avLst/>
          </a:prstGeom>
        </p:spPr>
        <p:txBody>
          <a:bodyPr wrap="square">
            <a:spAutoFit/>
          </a:bodyPr>
          <a:lstStyle/>
          <a:p>
            <a:pPr algn="just">
              <a:spcAft>
                <a:spcPts val="0"/>
              </a:spcAft>
            </a:pPr>
            <a:r>
              <a:rPr lang="sl-SI" dirty="0">
                <a:solidFill>
                  <a:srgbClr val="800080"/>
                </a:solidFill>
                <a:latin typeface="Calibri" panose="020F0502020204030204" pitchFamily="34" charset="0"/>
                <a:ea typeface="Calibri" panose="020F0502020204030204" pitchFamily="34" charset="0"/>
                <a:cs typeface="Times New Roman" panose="02020603050405020304" pitchFamily="18" charset="0"/>
              </a:rPr>
              <a:t>Povezava s cilji OCPS:</a:t>
            </a:r>
            <a:endParaRPr lang="sl-SI" sz="1200" dirty="0">
              <a:solidFill>
                <a:srgbClr val="800080"/>
              </a:solidFill>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Z vzpostavitvijo ustrezne podporne infrastrukture za hojo, kolesarjenje in javni potniški promet ter ozaveščanjem o trajnostni mobilnosti se lahko delež avtomobilskega prometa zmanjša in hkrati </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povečata prometna varnost </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in</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dostopnost.</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 Z zmanjšanjem deleža avtomobilskega prometa, se zmanjša delež motorizacije v občini in stroški za mobilnost, hkrati to vpliva na boljšo kakovost zraka, bolj zdravo življenjsko okolje in</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višjo kakovost bivanja. </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Tako se ustvarijo možnosti za </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spreminjanje potovalni navad </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v smeri trajnostne mobilnosti.</a:t>
            </a:r>
            <a:endParaRPr lang="sl-SI" sz="12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353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2" y="260648"/>
            <a:ext cx="7056784" cy="6370975"/>
          </a:xfrm>
          <a:prstGeom prst="rect">
            <a:avLst/>
          </a:prstGeom>
        </p:spPr>
        <p:txBody>
          <a:bodyPr wrap="square">
            <a:spAutoFit/>
          </a:bodyPr>
          <a:lstStyle/>
          <a:p>
            <a:pPr algn="just">
              <a:spcAft>
                <a:spcPts val="0"/>
              </a:spcAft>
            </a:pPr>
            <a:r>
              <a:rPr lang="sl-SI" sz="1600" b="1" dirty="0">
                <a:solidFill>
                  <a:srgbClr val="800080"/>
                </a:solidFill>
                <a:latin typeface="Calibri" panose="020F0502020204030204" pitchFamily="34" charset="0"/>
                <a:ea typeface="Calibri" panose="020F0502020204030204" pitchFamily="34" charset="0"/>
                <a:cs typeface="Calibri" panose="020F0502020204030204" pitchFamily="34" charset="0"/>
              </a:rPr>
              <a:t>Razmere v občini kažejo, da:</a:t>
            </a:r>
          </a:p>
          <a:p>
            <a:pPr lvl="0"/>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600" b="1" dirty="0">
                <a:solidFill>
                  <a:schemeClr val="bg2"/>
                </a:solidFill>
                <a:latin typeface="Calibri" panose="020F0502020204030204" pitchFamily="34" charset="0"/>
                <a:cs typeface="Calibri" panose="020F0502020204030204" pitchFamily="34" charset="0"/>
              </a:rPr>
              <a:t>stopnja motorizacije narašča</a:t>
            </a:r>
            <a:r>
              <a:rPr lang="sl-SI" sz="1600" dirty="0">
                <a:solidFill>
                  <a:schemeClr val="bg2"/>
                </a:solidFill>
                <a:latin typeface="Calibri" panose="020F0502020204030204" pitchFamily="34" charset="0"/>
                <a:cs typeface="Calibri" panose="020F0502020204030204" pitchFamily="34" charset="0"/>
              </a:rPr>
              <a:t> v večini držav EU, v Sloveniji in občini Črnomelj,</a:t>
            </a:r>
          </a:p>
          <a:p>
            <a:pPr lvl="0"/>
            <a:endParaRPr lang="sl-SI" sz="800"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2"/>
                </a:solidFill>
                <a:latin typeface="Calibri" panose="020F0502020204030204" pitchFamily="34" charset="0"/>
                <a:cs typeface="Calibri" panose="020F0502020204030204" pitchFamily="34" charset="0"/>
              </a:rPr>
              <a:t>je </a:t>
            </a:r>
            <a:r>
              <a:rPr lang="sl-SI" sz="1600" b="1" dirty="0">
                <a:solidFill>
                  <a:schemeClr val="bg2"/>
                </a:solidFill>
                <a:latin typeface="Calibri" panose="020F0502020204030204" pitchFamily="34" charset="0"/>
                <a:cs typeface="Calibri" panose="020F0502020204030204" pitchFamily="34" charset="0"/>
              </a:rPr>
              <a:t>stopnja motorizacije v občini Črnomelj nad slovenskim povprečjem </a:t>
            </a:r>
            <a:r>
              <a:rPr lang="sl-SI" sz="1600" dirty="0">
                <a:solidFill>
                  <a:schemeClr val="bg2"/>
                </a:solidFill>
                <a:latin typeface="Calibri" panose="020F0502020204030204" pitchFamily="34" charset="0"/>
                <a:cs typeface="Calibri" panose="020F0502020204030204" pitchFamily="34" charset="0"/>
              </a:rPr>
              <a:t>(Povprečje za Slovenijo leta 2022 je 571 osebnih avtomobilov na 1000 prebivalcev, za občino Črnomelj 582 osebnih avtomobilov na 1000 prebivalcev.),</a:t>
            </a:r>
          </a:p>
          <a:p>
            <a:pPr lvl="0"/>
            <a:endParaRPr lang="sl-SI" sz="800"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2"/>
                </a:solidFill>
                <a:latin typeface="Calibri" panose="020F0502020204030204" pitchFamily="34" charset="0"/>
                <a:cs typeface="Calibri" panose="020F0502020204030204" pitchFamily="34" charset="0"/>
              </a:rPr>
              <a:t>da se </a:t>
            </a:r>
            <a:r>
              <a:rPr lang="sl-SI" sz="1600" b="1" dirty="0">
                <a:solidFill>
                  <a:schemeClr val="bg2"/>
                </a:solidFill>
                <a:latin typeface="Calibri" panose="020F0502020204030204" pitchFamily="34" charset="0"/>
                <a:cs typeface="Calibri" panose="020F0502020204030204" pitchFamily="34" charset="0"/>
              </a:rPr>
              <a:t>stopnja motorizacije v občini Črnomelj povečuje hitreje od slovenskega povprečja </a:t>
            </a:r>
            <a:r>
              <a:rPr lang="sl-SI" sz="1600" dirty="0">
                <a:solidFill>
                  <a:schemeClr val="bg2"/>
                </a:solidFill>
                <a:latin typeface="Calibri" panose="020F0502020204030204" pitchFamily="34" charset="0"/>
                <a:cs typeface="Calibri" panose="020F0502020204030204" pitchFamily="34" charset="0"/>
              </a:rPr>
              <a:t>(Stopnja motorizacije v Sloveniji se je v zadnjih desetih letih povečala za 10%, v občini Črnomelj za 20%.),</a:t>
            </a:r>
          </a:p>
          <a:p>
            <a:pPr lvl="0"/>
            <a:endParaRPr lang="sl-SI" sz="800"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600" dirty="0">
                <a:solidFill>
                  <a:schemeClr val="bg2"/>
                </a:solidFill>
                <a:latin typeface="Calibri" panose="020F0502020204030204" pitchFamily="34" charset="0"/>
                <a:cs typeface="Calibri" panose="020F0502020204030204" pitchFamily="34" charset="0"/>
              </a:rPr>
              <a:t>je anketa o </a:t>
            </a:r>
            <a:r>
              <a:rPr lang="sl-SI" sz="1600" b="1" dirty="0">
                <a:solidFill>
                  <a:schemeClr val="bg2"/>
                </a:solidFill>
                <a:latin typeface="Calibri" panose="020F0502020204030204" pitchFamily="34" charset="0"/>
                <a:cs typeface="Calibri" panose="020F0502020204030204" pitchFamily="34" charset="0"/>
              </a:rPr>
              <a:t>potovalnih navadah zaposlenih</a:t>
            </a:r>
            <a:r>
              <a:rPr lang="sl-SI" sz="1600" dirty="0">
                <a:solidFill>
                  <a:schemeClr val="bg2"/>
                </a:solidFill>
                <a:latin typeface="Calibri" panose="020F0502020204030204" pitchFamily="34" charset="0"/>
                <a:cs typeface="Calibri" panose="020F0502020204030204" pitchFamily="34" charset="0"/>
              </a:rPr>
              <a:t> je pokazala, da je pri uporabi potovalnih načinov je v občini Črnomelj še vedno </a:t>
            </a:r>
            <a:r>
              <a:rPr lang="sl-SI" sz="1600" b="1" dirty="0">
                <a:solidFill>
                  <a:schemeClr val="bg2"/>
                </a:solidFill>
                <a:latin typeface="Calibri" panose="020F0502020204030204" pitchFamily="34" charset="0"/>
                <a:cs typeface="Calibri" panose="020F0502020204030204" pitchFamily="34" charset="0"/>
              </a:rPr>
              <a:t>v največjem deležu prisotna uporaba osebnega avtomobila</a:t>
            </a:r>
            <a:r>
              <a:rPr lang="sl-SI" sz="1600" dirty="0">
                <a:solidFill>
                  <a:schemeClr val="bg2"/>
                </a:solidFill>
                <a:latin typeface="Calibri" panose="020F0502020204030204" pitchFamily="34" charset="0"/>
                <a:cs typeface="Calibri" panose="020F0502020204030204" pitchFamily="34" charset="0"/>
              </a:rPr>
              <a:t> 85,2%, od tega je 13% sopotnikov v avtomobilih (</a:t>
            </a:r>
            <a:r>
              <a:rPr lang="sl-SI" sz="1600" dirty="0">
                <a:solidFill>
                  <a:schemeClr val="bg1"/>
                </a:solidFill>
                <a:latin typeface="Calibri" panose="020F0502020204030204" pitchFamily="34" charset="0"/>
                <a:cs typeface="Calibri" panose="020F0502020204030204" pitchFamily="34" charset="0"/>
              </a:rPr>
              <a:t>delež pešcev 8%, kolesarjev 3%, uporabnikov JPP 2%),</a:t>
            </a:r>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endParaRPr lang="sl-SI" sz="800" dirty="0">
              <a:solidFill>
                <a:schemeClr val="bg2"/>
              </a:solidFill>
              <a:latin typeface="Calibri" panose="020F0502020204030204" pitchFamily="34" charset="0"/>
              <a:cs typeface="Calibri" panose="020F0502020204030204" pitchFamily="34" charset="0"/>
            </a:endParaRPr>
          </a:p>
          <a:p>
            <a:pPr marL="285750" indent="-285750">
              <a:buFontTx/>
              <a:buChar char="-"/>
            </a:pPr>
            <a:r>
              <a:rPr lang="sl-SI" sz="1600" dirty="0">
                <a:solidFill>
                  <a:schemeClr val="bg2"/>
                </a:solidFill>
                <a:latin typeface="Calibri" panose="020F0502020204030204" pitchFamily="34" charset="0"/>
                <a:cs typeface="Calibri" panose="020F0502020204030204" pitchFamily="34" charset="0"/>
              </a:rPr>
              <a:t>Priložnost za zmanjšanje motornega prometa predstavlja tudi </a:t>
            </a:r>
            <a:r>
              <a:rPr lang="sl-SI" sz="1600" b="1" dirty="0">
                <a:solidFill>
                  <a:schemeClr val="bg2"/>
                </a:solidFill>
                <a:latin typeface="Calibri" panose="020F0502020204030204" pitchFamily="34" charset="0"/>
                <a:cs typeface="Calibri" panose="020F0502020204030204" pitchFamily="34" charset="0"/>
              </a:rPr>
              <a:t>možnost dela od doma,</a:t>
            </a:r>
            <a:r>
              <a:rPr lang="sl-SI" sz="1600" dirty="0">
                <a:solidFill>
                  <a:schemeClr val="bg2"/>
                </a:solidFill>
                <a:latin typeface="Calibri" panose="020F0502020204030204" pitchFamily="34" charset="0"/>
                <a:cs typeface="Calibri" panose="020F0502020204030204" pitchFamily="34" charset="0"/>
              </a:rPr>
              <a:t> iz ankete o potovalnih navadah zaposlenih je razvidno, da velika večina (93%) zaposlenih na delo prihaja 5x ali celo 6x oziroma 7x tedensko, le 2% je tistih, ki na delo pridejo 2x ali 3x tedensko,</a:t>
            </a:r>
            <a:endParaRPr lang="sl-SI" sz="800" dirty="0">
              <a:solidFill>
                <a:schemeClr val="bg2"/>
              </a:solidFill>
              <a:latin typeface="Calibri" panose="020F0502020204030204" pitchFamily="34" charset="0"/>
              <a:cs typeface="Calibri" panose="020F0502020204030204" pitchFamily="34" charset="0"/>
            </a:endParaRPr>
          </a:p>
          <a:p>
            <a:pPr lvl="0"/>
            <a:endParaRPr lang="sl-SI" sz="800" dirty="0">
              <a:solidFill>
                <a:schemeClr val="bg2"/>
              </a:solidFill>
              <a:latin typeface="Calibri" panose="020F0502020204030204" pitchFamily="34" charset="0"/>
              <a:cs typeface="Calibri" panose="020F0502020204030204" pitchFamily="34" charset="0"/>
            </a:endParaRPr>
          </a:p>
          <a:p>
            <a:pPr marL="285750" lvl="0" indent="-285750">
              <a:buFontTx/>
              <a:buChar char="-"/>
            </a:pPr>
            <a:r>
              <a:rPr lang="sl-SI" sz="1600" b="1" dirty="0">
                <a:solidFill>
                  <a:schemeClr val="bg2"/>
                </a:solidFill>
                <a:latin typeface="Calibri" panose="020F0502020204030204" pitchFamily="34" charset="0"/>
                <a:cs typeface="Calibri" panose="020F0502020204030204" pitchFamily="34" charset="0"/>
              </a:rPr>
              <a:t>29%</a:t>
            </a:r>
            <a:r>
              <a:rPr lang="sl-SI" sz="1600" dirty="0">
                <a:solidFill>
                  <a:schemeClr val="bg2"/>
                </a:solidFill>
                <a:latin typeface="Calibri" panose="020F0502020204030204" pitchFamily="34" charset="0"/>
                <a:cs typeface="Calibri" panose="020F0502020204030204" pitchFamily="34" charset="0"/>
              </a:rPr>
              <a:t> anketiranih </a:t>
            </a:r>
            <a:r>
              <a:rPr lang="sl-SI" sz="1600" b="1" dirty="0">
                <a:solidFill>
                  <a:schemeClr val="bg2"/>
                </a:solidFill>
                <a:latin typeface="Calibri" panose="020F0502020204030204" pitchFamily="34" charset="0"/>
                <a:cs typeface="Calibri" panose="020F0502020204030204" pitchFamily="34" charset="0"/>
              </a:rPr>
              <a:t>osnovnošolcev pripeljejo v šolo z avtomobilom</a:t>
            </a:r>
            <a:endParaRPr lang="sl-SI" sz="800" dirty="0">
              <a:solidFill>
                <a:srgbClr val="FF0000"/>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algn="just">
              <a:spcAft>
                <a:spcPts val="0"/>
              </a:spcAft>
            </a:pPr>
            <a:endParaRPr lang="sl-SI" sz="16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Grafikon 7"/>
          <p:cNvGraphicFramePr/>
          <p:nvPr>
            <p:extLst>
              <p:ext uri="{D42A27DB-BD31-4B8C-83A1-F6EECF244321}">
                <p14:modId xmlns:p14="http://schemas.microsoft.com/office/powerpoint/2010/main" val="2645748834"/>
              </p:ext>
            </p:extLst>
          </p:nvPr>
        </p:nvGraphicFramePr>
        <p:xfrm>
          <a:off x="2783632" y="0"/>
          <a:ext cx="7171778" cy="2554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kon 8">
            <a:extLst>
              <a:ext uri="{FF2B5EF4-FFF2-40B4-BE49-F238E27FC236}">
                <a16:creationId xmlns:a16="http://schemas.microsoft.com/office/drawing/2014/main" id="{AF9E7240-157A-A243-486D-0A102F0CE5B9}"/>
              </a:ext>
            </a:extLst>
          </p:cNvPr>
          <p:cNvGraphicFramePr/>
          <p:nvPr>
            <p:extLst>
              <p:ext uri="{D42A27DB-BD31-4B8C-83A1-F6EECF244321}">
                <p14:modId xmlns:p14="http://schemas.microsoft.com/office/powerpoint/2010/main" val="1225659780"/>
              </p:ext>
            </p:extLst>
          </p:nvPr>
        </p:nvGraphicFramePr>
        <p:xfrm>
          <a:off x="7560122" y="4386823"/>
          <a:ext cx="4560585" cy="24711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kon 9"/>
          <p:cNvGraphicFramePr/>
          <p:nvPr>
            <p:extLst>
              <p:ext uri="{D42A27DB-BD31-4B8C-83A1-F6EECF244321}">
                <p14:modId xmlns:p14="http://schemas.microsoft.com/office/powerpoint/2010/main" val="3296546404"/>
              </p:ext>
            </p:extLst>
          </p:nvPr>
        </p:nvGraphicFramePr>
        <p:xfrm>
          <a:off x="7436685" y="548680"/>
          <a:ext cx="4752528" cy="34984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556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11" name="Pravokotnik 10"/>
          <p:cNvSpPr/>
          <p:nvPr/>
        </p:nvSpPr>
        <p:spPr>
          <a:xfrm>
            <a:off x="2785726" y="2411456"/>
            <a:ext cx="6203035" cy="1747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ravokotnik 8"/>
          <p:cNvSpPr/>
          <p:nvPr/>
        </p:nvSpPr>
        <p:spPr>
          <a:xfrm>
            <a:off x="2821611" y="4335191"/>
            <a:ext cx="6173015" cy="1747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Pravokotnik 1"/>
          <p:cNvSpPr/>
          <p:nvPr/>
        </p:nvSpPr>
        <p:spPr>
          <a:xfrm>
            <a:off x="263352" y="260648"/>
            <a:ext cx="11797004" cy="3293209"/>
          </a:xfrm>
          <a:prstGeom prst="rect">
            <a:avLst/>
          </a:prstGeom>
        </p:spPr>
        <p:txBody>
          <a:bodyPr wrap="square">
            <a:spAutoFit/>
          </a:bodyPr>
          <a:lstStyle/>
          <a:p>
            <a:pPr algn="just">
              <a:spcAft>
                <a:spcPts val="0"/>
              </a:spcAft>
            </a:pPr>
            <a:r>
              <a:rPr lang="sl-SI" sz="1600" b="1" dirty="0">
                <a:solidFill>
                  <a:srgbClr val="800080"/>
                </a:solidFill>
                <a:latin typeface="Calibri" panose="020F0502020204030204" pitchFamily="34" charset="0"/>
                <a:ea typeface="Calibri" panose="020F0502020204030204" pitchFamily="34" charset="0"/>
                <a:cs typeface="Calibri" panose="020F0502020204030204" pitchFamily="34" charset="0"/>
              </a:rPr>
              <a:t>Razmere v občini kažejo, da:</a:t>
            </a:r>
          </a:p>
          <a:p>
            <a:pPr lvl="0"/>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endParaRPr lang="sl-SI" sz="800" dirty="0">
              <a:solidFill>
                <a:srgbClr val="FF0000"/>
              </a:solidFill>
              <a:latin typeface="Calibri" panose="020F0502020204030204" pitchFamily="34" charset="0"/>
              <a:cs typeface="Calibri" panose="020F0502020204030204" pitchFamily="34" charset="0"/>
            </a:endParaRPr>
          </a:p>
          <a:p>
            <a:pPr marL="285750" lvl="0" indent="-285750">
              <a:buFontTx/>
              <a:buChar char="-"/>
            </a:pPr>
            <a:r>
              <a:rPr lang="sl-SI" b="1" dirty="0">
                <a:solidFill>
                  <a:schemeClr val="bg2"/>
                </a:solidFill>
                <a:latin typeface="Calibri" panose="020F0502020204030204" pitchFamily="34" charset="0"/>
                <a:cs typeface="Calibri" panose="020F0502020204030204" pitchFamily="34" charset="0"/>
              </a:rPr>
              <a:t>glede na rezultate ankete za splošno javnost </a:t>
            </a:r>
            <a:r>
              <a:rPr lang="sl-SI" dirty="0">
                <a:solidFill>
                  <a:schemeClr val="bg2"/>
                </a:solidFill>
                <a:latin typeface="Calibri" panose="020F0502020204030204" pitchFamily="34" charset="0"/>
                <a:cs typeface="Calibri" panose="020F0502020204030204" pitchFamily="34" charset="0"/>
              </a:rPr>
              <a:t>o potovalnih navadah, </a:t>
            </a:r>
            <a:r>
              <a:rPr lang="sl-SI" b="1" dirty="0">
                <a:solidFill>
                  <a:schemeClr val="bg2"/>
                </a:solidFill>
                <a:latin typeface="Calibri" panose="020F0502020204030204" pitchFamily="34" charset="0"/>
                <a:cs typeface="Calibri" panose="020F0502020204030204" pitchFamily="34" charset="0"/>
              </a:rPr>
              <a:t>ne glede na to, kam potujejo,</a:t>
            </a:r>
            <a:r>
              <a:rPr lang="sl-SI" dirty="0">
                <a:solidFill>
                  <a:schemeClr val="bg2"/>
                </a:solidFill>
                <a:latin typeface="Calibri" panose="020F0502020204030204" pitchFamily="34" charset="0"/>
                <a:cs typeface="Calibri" panose="020F0502020204030204" pitchFamily="34" charset="0"/>
              </a:rPr>
              <a:t> </a:t>
            </a:r>
            <a:r>
              <a:rPr lang="sl-SI" b="1" dirty="0">
                <a:solidFill>
                  <a:schemeClr val="bg2"/>
                </a:solidFill>
                <a:latin typeface="Calibri" panose="020F0502020204030204" pitchFamily="34" charset="0"/>
                <a:cs typeface="Calibri" panose="020F0502020204030204" pitchFamily="34" charset="0"/>
              </a:rPr>
              <a:t>anketirani izmed vseh potovalnih načinov v največjem deležu uporabljajo avtomobil: </a:t>
            </a:r>
            <a:r>
              <a:rPr lang="sl-SI" dirty="0">
                <a:solidFill>
                  <a:schemeClr val="bg2"/>
                </a:solidFill>
                <a:latin typeface="Calibri" panose="020F0502020204030204" pitchFamily="34" charset="0"/>
                <a:cs typeface="Calibri" panose="020F0502020204030204" pitchFamily="34" charset="0"/>
              </a:rPr>
              <a:t>do središča občine Črnomelj z avtomobilom potuje 71,6% (na trajnostni način jih potuje 24,7%), kljub temu, da je 60,9% anketirancev od storitev v središču občine Črnomelj oddaljenih manj kot 5 km,</a:t>
            </a:r>
          </a:p>
          <a:p>
            <a:pPr lvl="0"/>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algn="just">
              <a:spcAft>
                <a:spcPts val="0"/>
              </a:spcAft>
            </a:pPr>
            <a:endParaRPr lang="sl-SI" sz="16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Slika 4"/>
          <p:cNvPicPr>
            <a:picLocks noChangeAspect="1"/>
          </p:cNvPicPr>
          <p:nvPr/>
        </p:nvPicPr>
        <p:blipFill rotWithShape="1">
          <a:blip r:embed="rId3"/>
          <a:srcRect b="50962"/>
          <a:stretch/>
        </p:blipFill>
        <p:spPr>
          <a:xfrm>
            <a:off x="2927648" y="2492896"/>
            <a:ext cx="3937157" cy="1584176"/>
          </a:xfrm>
          <a:prstGeom prst="rect">
            <a:avLst/>
          </a:prstGeom>
        </p:spPr>
      </p:pic>
      <p:pic>
        <p:nvPicPr>
          <p:cNvPr id="6" name="Slika 5"/>
          <p:cNvPicPr>
            <a:picLocks noChangeAspect="1"/>
          </p:cNvPicPr>
          <p:nvPr/>
        </p:nvPicPr>
        <p:blipFill rotWithShape="1">
          <a:blip r:embed="rId4"/>
          <a:srcRect r="35768" b="48229"/>
          <a:stretch/>
        </p:blipFill>
        <p:spPr>
          <a:xfrm>
            <a:off x="2785726" y="4332642"/>
            <a:ext cx="4137874" cy="1675047"/>
          </a:xfrm>
          <a:prstGeom prst="rect">
            <a:avLst/>
          </a:prstGeom>
        </p:spPr>
      </p:pic>
      <p:pic>
        <p:nvPicPr>
          <p:cNvPr id="7" name="Slika 6"/>
          <p:cNvPicPr>
            <a:picLocks noChangeAspect="1"/>
          </p:cNvPicPr>
          <p:nvPr/>
        </p:nvPicPr>
        <p:blipFill rotWithShape="1">
          <a:blip r:embed="rId4"/>
          <a:srcRect l="-1" t="52831" r="69820" b="-2377"/>
          <a:stretch/>
        </p:blipFill>
        <p:spPr>
          <a:xfrm>
            <a:off x="7014525" y="4332642"/>
            <a:ext cx="1944216" cy="1603040"/>
          </a:xfrm>
          <a:prstGeom prst="rect">
            <a:avLst/>
          </a:prstGeom>
        </p:spPr>
      </p:pic>
      <p:pic>
        <p:nvPicPr>
          <p:cNvPr id="10" name="Slika 9"/>
          <p:cNvPicPr>
            <a:picLocks noChangeAspect="1"/>
          </p:cNvPicPr>
          <p:nvPr/>
        </p:nvPicPr>
        <p:blipFill rotWithShape="1">
          <a:blip r:embed="rId3"/>
          <a:srcRect t="51267" r="52448" b="-305"/>
          <a:stretch/>
        </p:blipFill>
        <p:spPr>
          <a:xfrm>
            <a:off x="6990774" y="2492896"/>
            <a:ext cx="1872208" cy="1584176"/>
          </a:xfrm>
          <a:prstGeom prst="rect">
            <a:avLst/>
          </a:prstGeom>
        </p:spPr>
      </p:pic>
      <p:sp>
        <p:nvSpPr>
          <p:cNvPr id="3" name="Pravokotnik 2"/>
          <p:cNvSpPr/>
          <p:nvPr/>
        </p:nvSpPr>
        <p:spPr>
          <a:xfrm>
            <a:off x="6923600" y="2725254"/>
            <a:ext cx="1663658" cy="504056"/>
          </a:xfrm>
          <a:prstGeom prst="rect">
            <a:avLst/>
          </a:prstGeom>
          <a:noFill/>
          <a:ln w="3492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Pravokotnik 11"/>
          <p:cNvSpPr/>
          <p:nvPr/>
        </p:nvSpPr>
        <p:spPr>
          <a:xfrm>
            <a:off x="7014525" y="5317542"/>
            <a:ext cx="1663658" cy="216024"/>
          </a:xfrm>
          <a:prstGeom prst="rect">
            <a:avLst/>
          </a:prstGeom>
          <a:noFill/>
          <a:ln w="34925">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23666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2" y="260648"/>
            <a:ext cx="6768752" cy="4524315"/>
          </a:xfrm>
          <a:prstGeom prst="rect">
            <a:avLst/>
          </a:prstGeom>
        </p:spPr>
        <p:txBody>
          <a:bodyPr wrap="square">
            <a:spAutoFit/>
          </a:bodyPr>
          <a:lstStyle/>
          <a:p>
            <a:pPr algn="just">
              <a:spcAft>
                <a:spcPts val="0"/>
              </a:spcAft>
            </a:pPr>
            <a:r>
              <a:rPr lang="sl-SI" sz="1600" b="1" dirty="0">
                <a:solidFill>
                  <a:srgbClr val="800080"/>
                </a:solidFill>
                <a:latin typeface="Calibri" panose="020F0502020204030204" pitchFamily="34" charset="0"/>
                <a:ea typeface="Calibri" panose="020F0502020204030204" pitchFamily="34" charset="0"/>
                <a:cs typeface="Calibri" panose="020F0502020204030204" pitchFamily="34" charset="0"/>
              </a:rPr>
              <a:t>Razmere v občini kažejo, da:</a:t>
            </a:r>
          </a:p>
          <a:p>
            <a:pPr lvl="0"/>
            <a:endParaRPr lang="sl-SI" sz="1600" dirty="0">
              <a:solidFill>
                <a:schemeClr val="bg2"/>
              </a:solidFill>
              <a:latin typeface="Calibri" panose="020F0502020204030204" pitchFamily="34" charset="0"/>
              <a:cs typeface="Calibri" panose="020F0502020204030204" pitchFamily="34" charset="0"/>
            </a:endParaRPr>
          </a:p>
          <a:p>
            <a:pPr marL="285750" indent="-285750">
              <a:buFontTx/>
              <a:buChar char="-"/>
            </a:pPr>
            <a:r>
              <a:rPr lang="sl-SI" sz="1600" b="1" dirty="0">
                <a:solidFill>
                  <a:schemeClr val="bg2"/>
                </a:solidFill>
                <a:latin typeface="Calibri" panose="020F0502020204030204" pitchFamily="34" charset="0"/>
                <a:cs typeface="Calibri" panose="020F0502020204030204" pitchFamily="34" charset="0"/>
              </a:rPr>
              <a:t>glede na podatke kordonskega štetja, </a:t>
            </a:r>
            <a:r>
              <a:rPr lang="sl-SI" sz="1600" dirty="0">
                <a:solidFill>
                  <a:schemeClr val="bg2"/>
                </a:solidFill>
                <a:latin typeface="Calibri" panose="020F0502020204030204" pitchFamily="34" charset="0"/>
                <a:cs typeface="Calibri" panose="020F0502020204030204" pitchFamily="34" charset="0"/>
              </a:rPr>
              <a:t>največ potnikov potovalo z osebnim avtomobilom (80,8%), kar je priložnost za spodbudo prehoda na bolj trajnostne oblike mobilnosti,</a:t>
            </a:r>
          </a:p>
          <a:p>
            <a:endParaRPr lang="sl-SI" sz="1600" dirty="0">
              <a:solidFill>
                <a:schemeClr val="bg2"/>
              </a:solidFill>
              <a:latin typeface="Calibri" panose="020F0502020204030204" pitchFamily="34" charset="0"/>
              <a:cs typeface="Calibri" panose="020F0502020204030204" pitchFamily="34" charset="0"/>
            </a:endParaRPr>
          </a:p>
          <a:p>
            <a:pPr marL="285750" indent="-285750">
              <a:buFontTx/>
              <a:buChar char="-"/>
            </a:pPr>
            <a:r>
              <a:rPr lang="sl-SI" sz="1600" b="1" dirty="0">
                <a:solidFill>
                  <a:schemeClr val="bg2"/>
                </a:solidFill>
                <a:latin typeface="Calibri" panose="020F0502020204030204" pitchFamily="34" charset="0"/>
                <a:cs typeface="Calibri" panose="020F0502020204030204" pitchFamily="34" charset="0"/>
              </a:rPr>
              <a:t>glede na podatke kordonskega štetja </a:t>
            </a:r>
            <a:r>
              <a:rPr lang="sl-SI" sz="1600" dirty="0">
                <a:solidFill>
                  <a:schemeClr val="bg2"/>
                </a:solidFill>
                <a:latin typeface="Calibri" panose="020F0502020204030204" pitchFamily="34" charset="0"/>
                <a:cs typeface="Calibri" panose="020F0502020204030204" pitchFamily="34" charset="0"/>
              </a:rPr>
              <a:t>sicer več prometa v popoldanskem času, a </a:t>
            </a:r>
            <a:r>
              <a:rPr lang="sl-SI" sz="1600" b="1" dirty="0">
                <a:solidFill>
                  <a:schemeClr val="bg2"/>
                </a:solidFill>
                <a:latin typeface="Calibri" panose="020F0502020204030204" pitchFamily="34" charset="0"/>
                <a:cs typeface="Calibri" panose="020F0502020204030204" pitchFamily="34" charset="0"/>
              </a:rPr>
              <a:t>večjih razlik med deleži potovalnih načinov ni zaznati, </a:t>
            </a:r>
            <a:r>
              <a:rPr lang="sl-SI" sz="1600" dirty="0">
                <a:solidFill>
                  <a:schemeClr val="bg2"/>
                </a:solidFill>
                <a:latin typeface="Calibri" panose="020F0502020204030204" pitchFamily="34" charset="0"/>
                <a:cs typeface="Calibri" panose="020F0502020204030204" pitchFamily="34" charset="0"/>
              </a:rPr>
              <a:t>prevladujejo osebni avtomobili (cca 80 %),</a:t>
            </a:r>
          </a:p>
          <a:p>
            <a:pPr marL="285750" indent="-285750">
              <a:buFontTx/>
              <a:buChar char="-"/>
            </a:pPr>
            <a:endParaRPr lang="sl-SI" sz="1600" dirty="0">
              <a:solidFill>
                <a:schemeClr val="bg2"/>
              </a:solidFill>
              <a:latin typeface="Calibri" panose="020F0502020204030204" pitchFamily="34" charset="0"/>
              <a:cs typeface="Calibri" panose="020F0502020204030204" pitchFamily="34" charset="0"/>
            </a:endParaRPr>
          </a:p>
          <a:p>
            <a:pPr marL="285750" indent="-285750">
              <a:buFontTx/>
              <a:buChar char="-"/>
            </a:pPr>
            <a:r>
              <a:rPr lang="sl-SI" sz="1600" b="1" dirty="0">
                <a:solidFill>
                  <a:schemeClr val="bg2"/>
                </a:solidFill>
                <a:latin typeface="Calibri" panose="020F0502020204030204" pitchFamily="34" charset="0"/>
                <a:cs typeface="Calibri" panose="020F0502020204030204" pitchFamily="34" charset="0"/>
              </a:rPr>
              <a:t>povprečna zasedenost osebnih avtomobilov je glede na podatke kordonskega štetja </a:t>
            </a:r>
            <a:r>
              <a:rPr lang="sl-SI" sz="1600" dirty="0">
                <a:solidFill>
                  <a:schemeClr val="bg2"/>
                </a:solidFill>
                <a:latin typeface="Calibri" panose="020F0502020204030204" pitchFamily="34" charset="0"/>
                <a:cs typeface="Calibri" panose="020F0502020204030204" pitchFamily="34" charset="0"/>
              </a:rPr>
              <a:t>znašala </a:t>
            </a:r>
            <a:r>
              <a:rPr lang="sl-SI" sz="1600" b="1" dirty="0">
                <a:solidFill>
                  <a:schemeClr val="bg2"/>
                </a:solidFill>
                <a:latin typeface="Calibri" panose="020F0502020204030204" pitchFamily="34" charset="0"/>
                <a:cs typeface="Calibri" panose="020F0502020204030204" pitchFamily="34" charset="0"/>
              </a:rPr>
              <a:t>1,42 osebe na vozilo.</a:t>
            </a:r>
          </a:p>
          <a:p>
            <a:pPr lvl="0"/>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marL="285750" lvl="0" indent="-285750">
              <a:buFontTx/>
              <a:buChar char="-"/>
            </a:pPr>
            <a:endParaRPr lang="sl-SI" sz="1600" dirty="0">
              <a:solidFill>
                <a:schemeClr val="bg2"/>
              </a:solidFill>
              <a:latin typeface="Calibri" panose="020F0502020204030204" pitchFamily="34" charset="0"/>
              <a:cs typeface="Calibri" panose="020F0502020204030204" pitchFamily="34" charset="0"/>
            </a:endParaRPr>
          </a:p>
          <a:p>
            <a:pPr lvl="0"/>
            <a:endParaRPr lang="sl-SI" sz="1600" dirty="0">
              <a:solidFill>
                <a:schemeClr val="bg2"/>
              </a:solidFill>
              <a:latin typeface="Calibri" panose="020F0502020204030204" pitchFamily="34" charset="0"/>
              <a:cs typeface="Calibri" panose="020F0502020204030204" pitchFamily="34" charset="0"/>
            </a:endParaRPr>
          </a:p>
          <a:p>
            <a:pPr algn="just">
              <a:spcAft>
                <a:spcPts val="0"/>
              </a:spcAft>
            </a:pPr>
            <a:endParaRPr lang="sl-SI" sz="16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ravokotnik 3"/>
          <p:cNvSpPr/>
          <p:nvPr/>
        </p:nvSpPr>
        <p:spPr>
          <a:xfrm>
            <a:off x="814775" y="3571873"/>
            <a:ext cx="5763294" cy="369332"/>
          </a:xfrm>
          <a:prstGeom prst="rect">
            <a:avLst/>
          </a:prstGeom>
        </p:spPr>
        <p:txBody>
          <a:bodyPr wrap="square">
            <a:spAutoFit/>
          </a:bodyPr>
          <a:lstStyle/>
          <a:p>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Rezultati kordonskega štetja po prometnih načinih</a:t>
            </a:r>
            <a:endParaRPr lang="sl-SI" dirty="0">
              <a:solidFill>
                <a:schemeClr val="bg1"/>
              </a:solidFill>
              <a:latin typeface="Calibri" panose="020F0502020204030204" pitchFamily="34" charset="0"/>
              <a:cs typeface="Calibri" panose="020F0502020204030204" pitchFamily="34" charset="0"/>
            </a:endParaRPr>
          </a:p>
        </p:txBody>
      </p:sp>
      <p:graphicFrame>
        <p:nvGraphicFramePr>
          <p:cNvPr id="6" name="Grafikon 5">
            <a:extLst>
              <a:ext uri="{FF2B5EF4-FFF2-40B4-BE49-F238E27FC236}">
                <a16:creationId xmlns:a16="http://schemas.microsoft.com/office/drawing/2014/main" id="{00000000-0008-0000-0000-000004000000}"/>
              </a:ext>
            </a:extLst>
          </p:cNvPr>
          <p:cNvGraphicFramePr/>
          <p:nvPr>
            <p:extLst>
              <p:ext uri="{D42A27DB-BD31-4B8C-83A1-F6EECF244321}">
                <p14:modId xmlns:p14="http://schemas.microsoft.com/office/powerpoint/2010/main" val="1796929531"/>
              </p:ext>
            </p:extLst>
          </p:nvPr>
        </p:nvGraphicFramePr>
        <p:xfrm>
          <a:off x="290654" y="3923478"/>
          <a:ext cx="5695950" cy="29845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Slika 7"/>
          <p:cNvPicPr>
            <a:picLocks noChangeAspect="1"/>
          </p:cNvPicPr>
          <p:nvPr/>
        </p:nvPicPr>
        <p:blipFill rotWithShape="1">
          <a:blip r:embed="rId4"/>
          <a:srcRect r="355"/>
          <a:stretch/>
        </p:blipFill>
        <p:spPr>
          <a:xfrm>
            <a:off x="7032104" y="3714436"/>
            <a:ext cx="4608511" cy="3143564"/>
          </a:xfrm>
          <a:prstGeom prst="rect">
            <a:avLst/>
          </a:prstGeom>
        </p:spPr>
      </p:pic>
      <p:sp>
        <p:nvSpPr>
          <p:cNvPr id="9" name="Pravokotnik 8"/>
          <p:cNvSpPr/>
          <p:nvPr/>
        </p:nvSpPr>
        <p:spPr>
          <a:xfrm>
            <a:off x="7032104" y="177260"/>
            <a:ext cx="5763294" cy="369332"/>
          </a:xfrm>
          <a:prstGeom prst="rect">
            <a:avLst/>
          </a:prstGeom>
        </p:spPr>
        <p:txBody>
          <a:bodyPr wrap="square">
            <a:spAutoFit/>
          </a:bodyPr>
          <a:lstStyle/>
          <a:p>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Rezultati kordonskega štetja za vse štete kategorije</a:t>
            </a:r>
            <a:endParaRPr lang="sl-SI" dirty="0">
              <a:solidFill>
                <a:schemeClr val="bg1"/>
              </a:solidFill>
              <a:latin typeface="Calibri" panose="020F0502020204030204" pitchFamily="34" charset="0"/>
              <a:cs typeface="Calibri" panose="020F0502020204030204" pitchFamily="34" charset="0"/>
            </a:endParaRPr>
          </a:p>
        </p:txBody>
      </p:sp>
      <p:graphicFrame>
        <p:nvGraphicFramePr>
          <p:cNvPr id="10" name="Grafikon 9">
            <a:extLst>
              <a:ext uri="{FF2B5EF4-FFF2-40B4-BE49-F238E27FC236}">
                <a16:creationId xmlns:a16="http://schemas.microsoft.com/office/drawing/2014/main" id="{00000000-0008-0000-0000-000003000000}"/>
              </a:ext>
            </a:extLst>
          </p:cNvPr>
          <p:cNvGraphicFramePr/>
          <p:nvPr>
            <p:extLst>
              <p:ext uri="{D42A27DB-BD31-4B8C-83A1-F6EECF244321}">
                <p14:modId xmlns:p14="http://schemas.microsoft.com/office/powerpoint/2010/main" val="3665914162"/>
              </p:ext>
            </p:extLst>
          </p:nvPr>
        </p:nvGraphicFramePr>
        <p:xfrm>
          <a:off x="6600056" y="650148"/>
          <a:ext cx="5383535" cy="29756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1387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3988878" y="2913691"/>
            <a:ext cx="4320480" cy="1015663"/>
          </a:xfrm>
          <a:prstGeom prst="rect">
            <a:avLst/>
          </a:prstGeom>
        </p:spPr>
        <p:txBody>
          <a:bodyPr wrap="square">
            <a:spAutoFit/>
          </a:bodyPr>
          <a:lstStyle/>
          <a:p>
            <a:pPr hangingPunct="0"/>
            <a:r>
              <a:rPr lang="sl-SI" sz="6000" b="1" dirty="0">
                <a:solidFill>
                  <a:srgbClr val="800080"/>
                </a:solidFill>
                <a:latin typeface="Calibri" panose="020F0502020204030204" pitchFamily="34" charset="0"/>
                <a:cs typeface="Calibri" panose="020F0502020204030204" pitchFamily="34" charset="0"/>
              </a:rPr>
              <a:t>RAZPRAVA …</a:t>
            </a:r>
            <a:endParaRPr lang="sl-SI" sz="6000" dirty="0">
              <a:solidFill>
                <a:srgbClr val="800080"/>
              </a:solidFill>
              <a:latin typeface="Calibri" panose="020F0502020204030204" pitchFamily="34" charset="0"/>
              <a:cs typeface="Calibri" panose="020F0502020204030204" pitchFamily="34" charset="0"/>
            </a:endParaRPr>
          </a:p>
        </p:txBody>
      </p:sp>
      <p:sp>
        <p:nvSpPr>
          <p:cNvPr id="3" name="Pravokotnik 2"/>
          <p:cNvSpPr/>
          <p:nvPr/>
        </p:nvSpPr>
        <p:spPr>
          <a:xfrm>
            <a:off x="428316" y="4149080"/>
            <a:ext cx="11441603" cy="1477328"/>
          </a:xfrm>
          <a:prstGeom prst="rect">
            <a:avLst/>
          </a:prstGeom>
        </p:spPr>
        <p:txBody>
          <a:bodyPr wrap="square">
            <a:spAutoFit/>
          </a:bodyPr>
          <a:lstStyle/>
          <a:p>
            <a:r>
              <a:rPr lang="sl-SI" dirty="0">
                <a:solidFill>
                  <a:schemeClr val="bg1"/>
                </a:solidFill>
                <a:latin typeface="Calibri" panose="020F0502020204030204" pitchFamily="34" charset="0"/>
                <a:cs typeface="Calibri" panose="020F0502020204030204" pitchFamily="34" charset="0"/>
              </a:rPr>
              <a:t>Vabljeni, da spremljate postopek priprave OCPS in v njem aktivno sodelujete, </a:t>
            </a:r>
          </a:p>
          <a:p>
            <a:r>
              <a:rPr lang="sl-SI" dirty="0">
                <a:solidFill>
                  <a:schemeClr val="bg1"/>
                </a:solidFill>
                <a:latin typeface="Calibri" panose="020F0502020204030204" pitchFamily="34" charset="0"/>
                <a:cs typeface="Calibri" panose="020F0502020204030204" pitchFamily="34" charset="0"/>
              </a:rPr>
              <a:t>saj je vaše sodelovanje ključno za ustvarjanje prijaznejšega in varnejšega okolja za vse prebivalce.</a:t>
            </a:r>
          </a:p>
          <a:p>
            <a:endParaRPr lang="sl-SI" dirty="0">
              <a:solidFill>
                <a:srgbClr val="000000"/>
              </a:solidFill>
              <a:latin typeface="Source Sans Pro"/>
            </a:endParaRPr>
          </a:p>
          <a:p>
            <a:r>
              <a:rPr lang="sl-SI" dirty="0">
                <a:solidFill>
                  <a:schemeClr val="bg1"/>
                </a:solidFill>
                <a:latin typeface="Calibri" panose="020F0502020204030204" pitchFamily="34" charset="0"/>
                <a:cs typeface="Calibri" panose="020F0502020204030204" pitchFamily="34" charset="0"/>
              </a:rPr>
              <a:t>Več na povezavi: </a:t>
            </a:r>
          </a:p>
          <a:p>
            <a:r>
              <a:rPr lang="sl-SI" dirty="0">
                <a:solidFill>
                  <a:srgbClr val="0D5CAB"/>
                </a:solidFill>
                <a:latin typeface="Calibri" panose="020F0502020204030204" pitchFamily="34" charset="0"/>
                <a:cs typeface="Calibri" panose="020F0502020204030204" pitchFamily="34" charset="0"/>
              </a:rPr>
              <a:t>https://www.crnomelj.si/sl/o-obcini/projekti-in-investicije/2024051312090154/obcinska-celostna-prometna-strategija</a:t>
            </a:r>
          </a:p>
        </p:txBody>
      </p:sp>
    </p:spTree>
    <p:extLst>
      <p:ext uri="{BB962C8B-B14F-4D97-AF65-F5344CB8AC3E}">
        <p14:creationId xmlns:p14="http://schemas.microsoft.com/office/powerpoint/2010/main" val="183144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238FFE03-A029-68D9-E137-F378D352247E}"/>
              </a:ext>
            </a:extLst>
          </p:cNvPr>
          <p:cNvSpPr/>
          <p:nvPr/>
        </p:nvSpPr>
        <p:spPr>
          <a:xfrm>
            <a:off x="0" y="4077072"/>
            <a:ext cx="12192000" cy="2088232"/>
          </a:xfrm>
          <a:prstGeom prst="rect">
            <a:avLst/>
          </a:prstGeom>
          <a:solidFill>
            <a:srgbClr val="B4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Naslov 1">
            <a:extLst>
              <a:ext uri="{FF2B5EF4-FFF2-40B4-BE49-F238E27FC236}">
                <a16:creationId xmlns:a16="http://schemas.microsoft.com/office/drawing/2014/main" id="{1B751471-D935-8920-797C-C99A6822CC97}"/>
              </a:ext>
            </a:extLst>
          </p:cNvPr>
          <p:cNvSpPr txBox="1">
            <a:spLocks/>
          </p:cNvSpPr>
          <p:nvPr/>
        </p:nvSpPr>
        <p:spPr>
          <a:xfrm>
            <a:off x="480292" y="3429000"/>
            <a:ext cx="11231416" cy="1838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sl-SI" b="1" dirty="0">
                <a:solidFill>
                  <a:schemeClr val="bg1"/>
                </a:solidFill>
                <a:latin typeface="Corbel" panose="020B0503020204020204" pitchFamily="34" charset="0"/>
                <a:ea typeface="Segoe UI" panose="020B0502040204020203" pitchFamily="34" charset="0"/>
                <a:cs typeface="Segoe UI" panose="020B0502040204020203" pitchFamily="34" charset="0"/>
              </a:rPr>
              <a:t>PREGLED STANJA, KLJUČNIH IZZIVOV IN PRILOŽNOSTI</a:t>
            </a:r>
          </a:p>
        </p:txBody>
      </p:sp>
      <p:pic>
        <p:nvPicPr>
          <p:cNvPr id="12" name="Slika 11">
            <a:extLst>
              <a:ext uri="{FF2B5EF4-FFF2-40B4-BE49-F238E27FC236}">
                <a16:creationId xmlns:a16="http://schemas.microsoft.com/office/drawing/2014/main" id="{345579FE-B391-5C20-1E96-34C0A8EF4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456" y="0"/>
            <a:ext cx="1991544" cy="710763"/>
          </a:xfrm>
          <a:prstGeom prst="rect">
            <a:avLst/>
          </a:prstGeom>
        </p:spPr>
      </p:pic>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2" y="332656"/>
            <a:ext cx="11593288" cy="6278642"/>
          </a:xfrm>
          <a:prstGeom prst="rect">
            <a:avLst/>
          </a:prstGeom>
        </p:spPr>
        <p:txBody>
          <a:bodyPr wrap="square">
            <a:spAutoFit/>
          </a:bodyPr>
          <a:lstStyle/>
          <a:p>
            <a:pPr algn="just">
              <a:spcAft>
                <a:spcPts val="0"/>
              </a:spcAft>
            </a:pPr>
            <a:r>
              <a:rPr lang="sl-SI" sz="22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Vizija:</a:t>
            </a:r>
            <a:endParaRPr lang="sl-SI" sz="2200" b="1" dirty="0">
              <a:solidFill>
                <a:srgbClr val="800080"/>
              </a:solidFill>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br>
              <a:rPr lang="sl-SI" sz="22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br>
            <a:r>
              <a:rPr lang="sl-SI" sz="22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"Občina Črnomelj bo vzpostavila učinkovit in varen prometni sistem, ki bo zagotavljal dostopnost do osnovnih storitev za vse prebivalce. S povečanim informiranjem o trajnostnih načinih potovanja bomo spodbujali spremembo potovalnih navad, izboljšali kakovost bivanja in zmanjšali vpliv prometa na okolje. Skupaj bomo dosegli 'Črnomelj v gibanju – zdravo in varno'."</a:t>
            </a:r>
            <a:endParaRPr lang="sl-SI" sz="2200" dirty="0">
              <a:solidFill>
                <a:srgbClr val="800080"/>
              </a:solidFill>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Obrazložitev vizije:</a:t>
            </a:r>
          </a:p>
          <a:p>
            <a:pPr algn="just">
              <a:spcAft>
                <a:spcPts val="0"/>
              </a:spcAft>
            </a:pP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Vizija občine Črnomelj se osredotoča na vzpostavitev učinkovitega in varnega prometnega sistema, ki bo zagotavljal dostopnost do osnovnih storitev za vse prebivalce. Osnovni cilj je omogočiti vsakomur enakopraven dostop do izobraževalnih ustanov, zdravstvenih ustanov, trgovin in drugih ključnih storitev, kar je temelj za socialno pravičnost in izboljšanje kakovosti življenja v občini.</a:t>
            </a:r>
            <a:endParaRPr lang="sl-SI" sz="1200" dirty="0">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Poseben poudarek je na trajnostni mobilnosti, kjer bomo z informiranjem in izobraževanjem prebivalcev spodbujali uporabo javnega prevoza, hoje in kolesarjenja. To bo prispevalo k zmanjšanju uporabe avtomobilov, kar bo imelo pozitivne učinke na okolje, zmanjšalo emisije toplogrednih plinov in izboljšalo kakovost zraka. Trajnostne oblike mobilnosti bodo tudi povečale telesno aktivnost in s tem izboljšale zdravje prebivalcev.</a:t>
            </a:r>
            <a:endParaRPr lang="sl-SI" sz="1200" dirty="0">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Naš cilj je ustvariti varno in prijazno okolje za vse prebivalce, še posebej pa za mlade, starejše in ranljive skupine. Z uvajanjem preventivnih ukrepov bomo povečali prometno varnost in zmanjšali število prometnih nesreč.</a:t>
            </a:r>
            <a:endParaRPr lang="sl-SI" sz="1200" dirty="0">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Vizija, izražena v sloganu "Črnomelj v gibanju – zdravo in varno", odraža našo zavezanost k ustvarjanju zdrave, varne in povezane skupnosti, kjer je vsak ukrep usmerjen k boljšemu življenju vseh prebivalcev.</a:t>
            </a:r>
            <a:endParaRPr lang="sl-SI" sz="12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45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2" y="332656"/>
            <a:ext cx="11593288" cy="6524863"/>
          </a:xfrm>
          <a:prstGeom prst="rect">
            <a:avLst/>
          </a:prstGeom>
        </p:spPr>
        <p:txBody>
          <a:bodyPr wrap="square">
            <a:spAutoFit/>
          </a:bodyPr>
          <a:lstStyle/>
          <a:p>
            <a:pPr algn="just">
              <a:spcAft>
                <a:spcPts val="0"/>
              </a:spcAft>
            </a:pPr>
            <a:r>
              <a:rPr lang="sl-SI" sz="2200" b="1" dirty="0">
                <a:solidFill>
                  <a:srgbClr val="800080"/>
                </a:solidFill>
                <a:latin typeface="Calibri" panose="020F0502020204030204" pitchFamily="34" charset="0"/>
                <a:ea typeface="Calibri" panose="020F0502020204030204" pitchFamily="34" charset="0"/>
                <a:cs typeface="Times New Roman" panose="02020603050405020304" pitchFamily="18" charset="0"/>
              </a:rPr>
              <a:t>Ovrednoteni cilji:</a:t>
            </a:r>
          </a:p>
          <a:p>
            <a:pPr algn="just">
              <a:spcAft>
                <a:spcPts val="0"/>
              </a:spcAft>
            </a:pPr>
            <a:endParaRPr lang="sl-SI" b="1" dirty="0">
              <a:solidFill>
                <a:srgbClr val="800080"/>
              </a:solidFill>
              <a:latin typeface="Segoe UI" panose="020B0502040204020203" pitchFamily="34" charset="0"/>
              <a:ea typeface="Calibri" panose="020F0502020204030204" pitchFamily="34" charset="0"/>
              <a:cs typeface="Times New Roman" panose="02020603050405020304" pitchFamily="18" charset="0"/>
            </a:endParaRPr>
          </a:p>
          <a:p>
            <a:pPr marL="457200" lvl="0" indent="-457200">
              <a:buFont typeface="+mj-lt"/>
              <a:buAutoNum type="arabicPeriod"/>
            </a:pPr>
            <a:r>
              <a:rPr lang="sl-SI" sz="2400" b="1" dirty="0">
                <a:solidFill>
                  <a:schemeClr val="bg1"/>
                </a:solidFill>
                <a:latin typeface="Calibri" panose="020F0502020204030204" pitchFamily="34" charset="0"/>
                <a:cs typeface="Calibri" panose="020F0502020204030204" pitchFamily="34" charset="0"/>
              </a:rPr>
              <a:t>Izboljšana dostopnost osnovnih storitev in aktivnosti:</a:t>
            </a:r>
            <a:r>
              <a:rPr lang="sl-SI" sz="2400" dirty="0">
                <a:solidFill>
                  <a:schemeClr val="bg1"/>
                </a:solidFill>
                <a:latin typeface="Calibri" panose="020F0502020204030204" pitchFamily="34" charset="0"/>
                <a:cs typeface="Calibri" panose="020F0502020204030204" pitchFamily="34" charset="0"/>
              </a:rPr>
              <a:t> Cilj je zagotoviti, da prebivalci občine Črnomelj lahko enostavno dostopajo do družbenih, upravnih in storitvenih dejavnosti, kot so trgovine, šola, pošta, lekarna, banka ali Kulturni dom, in da so te ustrezno razporejene na območju občine (npr. ohranitev ali uvedba banke v manjšem naselju).</a:t>
            </a:r>
          </a:p>
          <a:p>
            <a:pPr marL="457200" lvl="0" indent="-457200">
              <a:buFont typeface="+mj-lt"/>
              <a:buAutoNum type="arabicPeriod"/>
            </a:pPr>
            <a:endParaRPr lang="sl-SI" dirty="0">
              <a:solidFill>
                <a:schemeClr val="bg1"/>
              </a:solidFill>
              <a:latin typeface="Calibri" panose="020F0502020204030204" pitchFamily="34" charset="0"/>
              <a:cs typeface="Calibri" panose="020F0502020204030204" pitchFamily="34" charset="0"/>
            </a:endParaRPr>
          </a:p>
          <a:p>
            <a:pPr marL="457200" lvl="0" indent="-457200">
              <a:buFont typeface="+mj-lt"/>
              <a:buAutoNum type="arabicPeriod"/>
            </a:pPr>
            <a:r>
              <a:rPr lang="sl-SI" sz="2400" b="1" dirty="0">
                <a:solidFill>
                  <a:schemeClr val="bg1"/>
                </a:solidFill>
                <a:latin typeface="Calibri" panose="020F0502020204030204" pitchFamily="34" charset="0"/>
                <a:cs typeface="Calibri" panose="020F0502020204030204" pitchFamily="34" charset="0"/>
              </a:rPr>
              <a:t>Izboljšana kakovost življenja v privlačni in povezani skupnosti:</a:t>
            </a:r>
            <a:r>
              <a:rPr lang="sl-SI" sz="2400" dirty="0">
                <a:solidFill>
                  <a:schemeClr val="bg1"/>
                </a:solidFill>
                <a:latin typeface="Calibri" panose="020F0502020204030204" pitchFamily="34" charset="0"/>
                <a:cs typeface="Calibri" panose="020F0502020204030204" pitchFamily="34" charset="0"/>
              </a:rPr>
              <a:t> Želimo ustvariti okolje, ki bo prijetno za življenje in bo spodbujalo medsebojno povezanost med prebivalci.</a:t>
            </a:r>
          </a:p>
          <a:p>
            <a:pPr marL="457200" lvl="0" indent="-457200">
              <a:buFont typeface="+mj-lt"/>
              <a:buAutoNum type="arabicPeriod"/>
            </a:pPr>
            <a:endParaRPr lang="sl-SI" dirty="0">
              <a:solidFill>
                <a:schemeClr val="bg1"/>
              </a:solidFill>
              <a:latin typeface="Calibri" panose="020F0502020204030204" pitchFamily="34" charset="0"/>
              <a:cs typeface="Calibri" panose="020F0502020204030204" pitchFamily="34" charset="0"/>
            </a:endParaRPr>
          </a:p>
          <a:p>
            <a:pPr marL="457200" lvl="0" indent="-457200">
              <a:buFont typeface="+mj-lt"/>
              <a:buAutoNum type="arabicPeriod"/>
            </a:pPr>
            <a:r>
              <a:rPr lang="sl-SI" sz="2400" b="1" dirty="0">
                <a:solidFill>
                  <a:schemeClr val="bg1"/>
                </a:solidFill>
                <a:latin typeface="Calibri" panose="020F0502020204030204" pitchFamily="34" charset="0"/>
                <a:cs typeface="Calibri" panose="020F0502020204030204" pitchFamily="34" charset="0"/>
              </a:rPr>
              <a:t>Večja varnost vseh udeležencev cestnega prometa: </a:t>
            </a:r>
            <a:r>
              <a:rPr lang="sl-SI" sz="2400" dirty="0">
                <a:solidFill>
                  <a:schemeClr val="bg1"/>
                </a:solidFill>
                <a:latin typeface="Calibri" panose="020F0502020204030204" pitchFamily="34" charset="0"/>
                <a:cs typeface="Calibri" panose="020F0502020204030204" pitchFamily="34" charset="0"/>
              </a:rPr>
              <a:t>Cilj je zagotoviti varnejše ceste in ulice za vse udeležence, vključno s pešci, kolesarji in vozniki, ter zmanjšati število prometnih nesreč.</a:t>
            </a:r>
          </a:p>
          <a:p>
            <a:pPr marL="457200" lvl="0" indent="-457200">
              <a:buFont typeface="+mj-lt"/>
              <a:buAutoNum type="arabicPeriod"/>
            </a:pPr>
            <a:endParaRPr lang="sl-SI" dirty="0">
              <a:solidFill>
                <a:schemeClr val="bg1"/>
              </a:solidFill>
              <a:latin typeface="Calibri" panose="020F0502020204030204" pitchFamily="34" charset="0"/>
              <a:cs typeface="Calibri" panose="020F0502020204030204" pitchFamily="34" charset="0"/>
            </a:endParaRPr>
          </a:p>
          <a:p>
            <a:pPr marL="457200" lvl="0" indent="-457200">
              <a:buFont typeface="+mj-lt"/>
              <a:buAutoNum type="arabicPeriod"/>
            </a:pPr>
            <a:r>
              <a:rPr lang="sl-SI" sz="2400" b="1" dirty="0">
                <a:solidFill>
                  <a:schemeClr val="bg1"/>
                </a:solidFill>
                <a:latin typeface="Calibri" panose="020F0502020204030204" pitchFamily="34" charset="0"/>
                <a:cs typeface="Calibri" panose="020F0502020204030204" pitchFamily="34" charset="0"/>
              </a:rPr>
              <a:t>Spreminjanje miselnosti o potovalnih navadah:</a:t>
            </a:r>
            <a:r>
              <a:rPr lang="sl-SI" sz="2400" dirty="0">
                <a:solidFill>
                  <a:schemeClr val="bg1"/>
                </a:solidFill>
                <a:latin typeface="Calibri" panose="020F0502020204030204" pitchFamily="34" charset="0"/>
                <a:cs typeface="Calibri" panose="020F0502020204030204" pitchFamily="34" charset="0"/>
              </a:rPr>
              <a:t> Cilj je usmerjen v spremembo vedenja v prometu in prispevku k bolj zdravemu in okolju prijaznemu načinu življenja v naši skupnosti.</a:t>
            </a:r>
          </a:p>
          <a:p>
            <a:pPr algn="just">
              <a:spcAft>
                <a:spcPts val="0"/>
              </a:spcAft>
            </a:pPr>
            <a:endParaRPr lang="sl-SI" sz="12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949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238FFE03-A029-68D9-E137-F378D352247E}"/>
              </a:ext>
            </a:extLst>
          </p:cNvPr>
          <p:cNvSpPr/>
          <p:nvPr/>
        </p:nvSpPr>
        <p:spPr>
          <a:xfrm>
            <a:off x="0" y="4077072"/>
            <a:ext cx="12192000" cy="2088232"/>
          </a:xfrm>
          <a:prstGeom prst="rect">
            <a:avLst/>
          </a:prstGeom>
          <a:solidFill>
            <a:srgbClr val="B49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4" name="Naslov 1">
            <a:extLst>
              <a:ext uri="{FF2B5EF4-FFF2-40B4-BE49-F238E27FC236}">
                <a16:creationId xmlns:a16="http://schemas.microsoft.com/office/drawing/2014/main" id="{1B751471-D935-8920-797C-C99A6822CC97}"/>
              </a:ext>
            </a:extLst>
          </p:cNvPr>
          <p:cNvSpPr txBox="1">
            <a:spLocks/>
          </p:cNvSpPr>
          <p:nvPr/>
        </p:nvSpPr>
        <p:spPr>
          <a:xfrm>
            <a:off x="480292" y="3429000"/>
            <a:ext cx="11231416" cy="18385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sl-SI" b="1" dirty="0">
                <a:solidFill>
                  <a:schemeClr val="bg1"/>
                </a:solidFill>
                <a:latin typeface="Corbel" panose="020B0503020204020204" pitchFamily="34" charset="0"/>
                <a:ea typeface="Segoe UI" panose="020B0502040204020203" pitchFamily="34" charset="0"/>
                <a:cs typeface="Segoe UI" panose="020B0502040204020203" pitchFamily="34" charset="0"/>
              </a:rPr>
              <a:t>CELOSTNO PROMETNO NAČRTOVANJE</a:t>
            </a:r>
          </a:p>
        </p:txBody>
      </p:sp>
      <p:pic>
        <p:nvPicPr>
          <p:cNvPr id="12" name="Slika 11">
            <a:extLst>
              <a:ext uri="{FF2B5EF4-FFF2-40B4-BE49-F238E27FC236}">
                <a16:creationId xmlns:a16="http://schemas.microsoft.com/office/drawing/2014/main" id="{345579FE-B391-5C20-1E96-34C0A8EF4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0456" y="0"/>
            <a:ext cx="1991544" cy="710763"/>
          </a:xfrm>
          <a:prstGeom prst="rect">
            <a:avLst/>
          </a:prstGeom>
        </p:spPr>
      </p:pic>
      <p:sp>
        <p:nvSpPr>
          <p:cNvPr id="2" name="Pravokotnik 1"/>
          <p:cNvSpPr/>
          <p:nvPr/>
        </p:nvSpPr>
        <p:spPr>
          <a:xfrm>
            <a:off x="480292" y="2204864"/>
            <a:ext cx="11231416" cy="1754326"/>
          </a:xfrm>
          <a:prstGeom prst="rect">
            <a:avLst/>
          </a:prstGeom>
        </p:spPr>
        <p:txBody>
          <a:bodyPr wrap="square">
            <a:spAutoFit/>
          </a:bodyPr>
          <a:lstStyle/>
          <a:p>
            <a:pPr algn="just">
              <a:spcAft>
                <a:spcPts val="0"/>
              </a:spcAft>
            </a:pPr>
            <a:r>
              <a:rPr lang="sl-SI" dirty="0">
                <a:solidFill>
                  <a:srgbClr val="800080"/>
                </a:solidFill>
                <a:latin typeface="Calibri" panose="020F0502020204030204" pitchFamily="34" charset="0"/>
                <a:ea typeface="Calibri" panose="020F0502020204030204" pitchFamily="34" charset="0"/>
                <a:cs typeface="Times New Roman" panose="02020603050405020304" pitchFamily="18" charset="0"/>
              </a:rPr>
              <a:t>Povezava s cilji OCPS:</a:t>
            </a:r>
            <a:endParaRPr lang="sl-SI" sz="1200" dirty="0">
              <a:solidFill>
                <a:srgbClr val="800080"/>
              </a:solidFill>
              <a:latin typeface="Segoe UI" panose="020B0502040204020203" pitchFamily="34" charset="0"/>
              <a:ea typeface="Calibri" panose="020F0502020204030204" pitchFamily="34" charset="0"/>
              <a:cs typeface="Times New Roman" panose="02020603050405020304" pitchFamily="18" charset="0"/>
            </a:endParaRPr>
          </a:p>
          <a:p>
            <a:pPr algn="just">
              <a:spcAft>
                <a:spcPts val="0"/>
              </a:spcAft>
            </a:pP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Celostno prometno načrtovanje omogoča </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boljša kakovost bivanja,</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 pozitivne učinke na okolje in zdravje, manj onesnaževanja, manj zastojev, privlačnejšo podobo, uspešnejšo skupnost, </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izboljšano mobilnost in dostopnost,</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večjo prometno varnost,</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 nižje stroške za mobilnost, nižanje prevozne revščine, nove politične vizije, </a:t>
            </a:r>
            <a:r>
              <a:rPr lang="sl-SI"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spreminjanje potovalnih navad,</a:t>
            </a:r>
            <a:r>
              <a:rPr lang="sl-SI" dirty="0">
                <a:solidFill>
                  <a:srgbClr val="000000"/>
                </a:solidFill>
                <a:latin typeface="Calibri" panose="020F0502020204030204" pitchFamily="34" charset="0"/>
                <a:ea typeface="Calibri" panose="020F0502020204030204" pitchFamily="34" charset="0"/>
                <a:cs typeface="Times New Roman" panose="02020603050405020304" pitchFamily="18" charset="0"/>
              </a:rPr>
              <a:t> učinkovito naslavljanje obveznosti ter nenazadnje olajšan dostop do sredstev za naložbe v promet. S tem lahko uresničimo vse zgoraj naštete cilje.</a:t>
            </a:r>
            <a:endParaRPr lang="sl-SI" sz="12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85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2" y="332656"/>
            <a:ext cx="11593288" cy="6740307"/>
          </a:xfrm>
          <a:prstGeom prst="rect">
            <a:avLst/>
          </a:prstGeom>
        </p:spPr>
        <p:txBody>
          <a:bodyPr wrap="square">
            <a:spAutoFit/>
          </a:bodyPr>
          <a:lstStyle/>
          <a:p>
            <a:pPr algn="just">
              <a:spcAft>
                <a:spcPts val="0"/>
              </a:spcAft>
            </a:pPr>
            <a:r>
              <a:rPr lang="sl-SI" sz="1600" b="1" dirty="0">
                <a:solidFill>
                  <a:srgbClr val="800080"/>
                </a:solidFill>
                <a:latin typeface="Calibri" panose="020F0502020204030204" pitchFamily="34" charset="0"/>
                <a:cs typeface="Calibri" panose="020F0502020204030204" pitchFamily="34" charset="0"/>
              </a:rPr>
              <a:t>Celostno prometno načrtovanje v občini je podprto, občina ga izvaja</a:t>
            </a:r>
            <a:r>
              <a:rPr lang="sl-SI" sz="1600" dirty="0">
                <a:solidFill>
                  <a:srgbClr val="800080"/>
                </a:solidFill>
                <a:latin typeface="Calibri" panose="020F0502020204030204" pitchFamily="34" charset="0"/>
                <a:cs typeface="Calibri" panose="020F0502020204030204" pitchFamily="34" charset="0"/>
              </a:rPr>
              <a:t>, </a:t>
            </a:r>
            <a:r>
              <a:rPr lang="sl-SI" sz="1600" dirty="0">
                <a:solidFill>
                  <a:schemeClr val="bg2"/>
                </a:solidFill>
                <a:latin typeface="Calibri" panose="020F0502020204030204" pitchFamily="34" charset="0"/>
                <a:cs typeface="Calibri" panose="020F0502020204030204" pitchFamily="34" charset="0"/>
              </a:rPr>
              <a:t>zagotovili so sistemske, finančne in upravne </a:t>
            </a:r>
            <a:r>
              <a:rPr lang="sl-SI" sz="1600" b="1" dirty="0">
                <a:solidFill>
                  <a:schemeClr val="bg2"/>
                </a:solidFill>
                <a:latin typeface="Calibri" panose="020F0502020204030204" pitchFamily="34" charset="0"/>
                <a:cs typeface="Calibri" panose="020F0502020204030204" pitchFamily="34" charset="0"/>
              </a:rPr>
              <a:t>pogoje</a:t>
            </a:r>
            <a:r>
              <a:rPr lang="sl-SI" sz="1600" dirty="0">
                <a:solidFill>
                  <a:schemeClr val="bg2"/>
                </a:solidFill>
                <a:latin typeface="Calibri" panose="020F0502020204030204" pitchFamily="34" charset="0"/>
                <a:cs typeface="Calibri" panose="020F0502020204030204" pitchFamily="34" charset="0"/>
              </a:rPr>
              <a:t> za izboljšanje urejanja mobilnosti, </a:t>
            </a:r>
            <a:r>
              <a:rPr lang="sl-SI" sz="1600" b="1" dirty="0">
                <a:solidFill>
                  <a:schemeClr val="bg2"/>
                </a:solidFill>
                <a:latin typeface="Calibri" panose="020F0502020204030204" pitchFamily="34" charset="0"/>
                <a:cs typeface="Calibri" panose="020F0502020204030204" pitchFamily="34" charset="0"/>
              </a:rPr>
              <a:t>transparentnost odločanja </a:t>
            </a:r>
            <a:r>
              <a:rPr lang="sl-SI" sz="1600" dirty="0">
                <a:solidFill>
                  <a:schemeClr val="bg2"/>
                </a:solidFill>
                <a:latin typeface="Calibri" panose="020F0502020204030204" pitchFamily="34" charset="0"/>
                <a:cs typeface="Calibri" panose="020F0502020204030204" pitchFamily="34" charset="0"/>
              </a:rPr>
              <a:t>z vidika vključevanja javnosti v vse faze načrtovanja mobilnosti in uvedli orodja za sistematično </a:t>
            </a:r>
            <a:r>
              <a:rPr lang="sl-SI" sz="1600" b="1" dirty="0">
                <a:solidFill>
                  <a:schemeClr val="bg2"/>
                </a:solidFill>
                <a:latin typeface="Calibri" panose="020F0502020204030204" pitchFamily="34" charset="0"/>
                <a:cs typeface="Calibri" panose="020F0502020204030204" pitchFamily="34" charset="0"/>
              </a:rPr>
              <a:t>spremljanje področja mobilnosti.</a:t>
            </a:r>
          </a:p>
          <a:p>
            <a:pPr algn="just">
              <a:spcAft>
                <a:spcPts val="0"/>
              </a:spcAft>
            </a:pPr>
            <a:endParaRPr lang="sl-SI" sz="1600" b="1" dirty="0">
              <a:solidFill>
                <a:schemeClr val="bg2"/>
              </a:solidFill>
              <a:latin typeface="Calibri" panose="020F0502020204030204" pitchFamily="34" charset="0"/>
              <a:cs typeface="Calibri" panose="020F0502020204030204" pitchFamily="34" charset="0"/>
            </a:endParaRPr>
          </a:p>
          <a:p>
            <a:pPr marL="285750" indent="-285750" algn="just">
              <a:buFontTx/>
              <a:buChar char="-"/>
            </a:pPr>
            <a:r>
              <a:rPr lang="sl-SI" sz="1600" b="1" dirty="0">
                <a:solidFill>
                  <a:schemeClr val="bg2"/>
                </a:solidFill>
                <a:latin typeface="Calibri" panose="020F0502020204030204" pitchFamily="34" charset="0"/>
                <a:cs typeface="Calibri" panose="020F0502020204030204" pitchFamily="34" charset="0"/>
              </a:rPr>
              <a:t>Ukrepe iz aktualne strategije uspešno zasledujejo, izvajajo trde in mehke ukrepe: </a:t>
            </a:r>
            <a:r>
              <a:rPr lang="sl-SI" sz="1600" dirty="0">
                <a:solidFill>
                  <a:schemeClr val="bg2"/>
                </a:solidFill>
                <a:latin typeface="Calibri" panose="020F0502020204030204" pitchFamily="34" charset="0"/>
                <a:cs typeface="Calibri" panose="020F0502020204030204" pitchFamily="34" charset="0"/>
              </a:rPr>
              <a:t>večina izvedenih ukrepov aktualne strategije je bilo namenjenih hoji in kolesarjenju, zato želi v novi strategiji občina predvsem poudarek na stebru, ki je namenjen javnemu prevozu, tako bo mogoče bolj ambiciozno izvajanje ukrepov za zmanjšanje uporabe osebnih avtomobilov.</a:t>
            </a:r>
          </a:p>
          <a:p>
            <a:pPr algn="just">
              <a:spcAft>
                <a:spcPts val="0"/>
              </a:spcAft>
            </a:pPr>
            <a:endParaRPr lang="sl-SI" sz="1600" b="1" dirty="0">
              <a:solidFill>
                <a:schemeClr val="bg2"/>
              </a:solidFill>
              <a:latin typeface="Calibri" panose="020F0502020204030204" pitchFamily="34" charset="0"/>
              <a:cs typeface="Calibri" panose="020F0502020204030204" pitchFamily="34" charset="0"/>
            </a:endParaRPr>
          </a:p>
          <a:p>
            <a:pPr marL="285750" indent="-285750" algn="just">
              <a:buFontTx/>
              <a:buChar char="-"/>
            </a:pPr>
            <a:r>
              <a:rPr lang="sl-SI" sz="1600" b="1" dirty="0">
                <a:solidFill>
                  <a:schemeClr val="bg2"/>
                </a:solidFill>
                <a:latin typeface="Calibri" panose="020F0502020204030204" pitchFamily="34" charset="0"/>
                <a:cs typeface="Calibri" panose="020F0502020204030204" pitchFamily="34" charset="0"/>
              </a:rPr>
              <a:t>S pomočjo CPS se uspešno prijavljajo na evropske razpise za pridobivanje sredstev na področju trajnostne mobilnosti </a:t>
            </a:r>
            <a:r>
              <a:rPr lang="sl-SI" sz="1600" dirty="0">
                <a:solidFill>
                  <a:schemeClr val="bg2"/>
                </a:solidFill>
                <a:latin typeface="Calibri" panose="020F0502020204030204" pitchFamily="34" charset="0"/>
                <a:cs typeface="Calibri" panose="020F0502020204030204" pitchFamily="34" charset="0"/>
              </a:rPr>
              <a:t>(ureditev odseka "črne točke" Črmošnjice – Črnomelj, izgradnja pločnika – Grajska cesta in ureditev varne šolske poti mimo stadiona, izgradnja  kolesarske povezave med naseljema Črnomelj in Kanižarico, priprava in izvedba ETM-jev 2021 - 2024, …)</a:t>
            </a:r>
          </a:p>
          <a:p>
            <a:pPr algn="just">
              <a:spcAft>
                <a:spcPts val="0"/>
              </a:spcAft>
            </a:pPr>
            <a:endParaRPr lang="sl-SI" sz="1600" dirty="0">
              <a:solidFill>
                <a:schemeClr val="bg2"/>
              </a:solidFill>
              <a:latin typeface="Calibri" panose="020F0502020204030204" pitchFamily="34" charset="0"/>
              <a:cs typeface="Calibri" panose="020F0502020204030204" pitchFamily="34" charset="0"/>
            </a:endParaRPr>
          </a:p>
          <a:p>
            <a:pPr marL="285750" indent="-285750" algn="just">
              <a:buFontTx/>
              <a:buChar char="-"/>
            </a:pPr>
            <a:r>
              <a:rPr lang="sl-SI" sz="1600" b="1" dirty="0">
                <a:solidFill>
                  <a:schemeClr val="bg2"/>
                </a:solidFill>
                <a:latin typeface="Calibri" panose="020F0502020204030204" pitchFamily="34" charset="0"/>
                <a:cs typeface="Calibri" panose="020F0502020204030204" pitchFamily="34" charset="0"/>
              </a:rPr>
              <a:t>Promovirajo trajnostno mobilnost in izobražujejo občane: </a:t>
            </a:r>
            <a:r>
              <a:rPr lang="sl-SI" sz="1600" dirty="0">
                <a:solidFill>
                  <a:schemeClr val="bg2"/>
                </a:solidFill>
                <a:latin typeface="Calibri" panose="020F0502020204030204" pitchFamily="34" charset="0"/>
                <a:cs typeface="Calibri" panose="020F0502020204030204" pitchFamily="34" charset="0"/>
              </a:rPr>
              <a:t>ETM, sodelovanjem z zdravstvenim domom, domom starejših občanov, policijo, srednjo šolo, vrtcem, NIJZ, MC Bit, tečaji (varna vožnja s kolesom), aplikacijami (aplikacija nevarnih točk, aplikacija CŠOD Misija v mestnem jedru in ob Lahinji, aplikacija CŠOD Misija – Sprehod po Črnomlju), ozaveščanjem (pomen parkiranja izven mestnega jedra), izobraževanji (pravila pravilnega kolesarjenja, kolesarski izpiti za osnovnošolce, tehniški dnevi po OŠ na temo Prometna varnost), razstavami (fotografske razstave na temo Trajnostna mobilnost, Živi zdravo; Potuj trajnostno; Trajnostno povezani; in Udoben javni prostor za vse.), oglaševanjem (oglas o prometni varnosti na TV VAŠ KANAL) ter predstavami (Tinka v prometnem direndaju, Prometne zagate, Bodimo prijatelji tudi v prometu) in predstavitvami (predstavitev CPS na Dnevu brez avtomobila v Črnomlju, projekt Heroji vozijo v pižamah, predstavitev in testiranje e-koles).</a:t>
            </a:r>
          </a:p>
          <a:p>
            <a:pPr algn="just"/>
            <a:endParaRPr lang="sl-SI" sz="1600" b="1" dirty="0">
              <a:solidFill>
                <a:schemeClr val="bg2"/>
              </a:solidFill>
              <a:latin typeface="Calibri" panose="020F0502020204030204" pitchFamily="34" charset="0"/>
              <a:cs typeface="Calibri" panose="020F0502020204030204" pitchFamily="34" charset="0"/>
            </a:endParaRPr>
          </a:p>
          <a:p>
            <a:pPr marL="285750" indent="-285750" algn="just">
              <a:buFontTx/>
              <a:buChar char="-"/>
            </a:pPr>
            <a:r>
              <a:rPr lang="sl-SI" sz="1600" dirty="0">
                <a:solidFill>
                  <a:schemeClr val="bg2"/>
                </a:solidFill>
                <a:latin typeface="Calibri" panose="020F0502020204030204" pitchFamily="34" charset="0"/>
                <a:cs typeface="Calibri" panose="020F0502020204030204" pitchFamily="34" charset="0"/>
              </a:rPr>
              <a:t>Zastavljeni cilji CPS so Občino Črnomelj vodili tudi v pripravo </a:t>
            </a:r>
            <a:r>
              <a:rPr lang="sl-SI" sz="1600" b="1" dirty="0">
                <a:solidFill>
                  <a:schemeClr val="bg2"/>
                </a:solidFill>
                <a:latin typeface="Calibri" panose="020F0502020204030204" pitchFamily="34" charset="0"/>
                <a:cs typeface="Calibri" panose="020F0502020204030204" pitchFamily="34" charset="0"/>
              </a:rPr>
              <a:t>prometnega modela oziroma študije mesta Črnomelj</a:t>
            </a:r>
            <a:r>
              <a:rPr lang="sl-SI" sz="1600" dirty="0">
                <a:solidFill>
                  <a:schemeClr val="bg2"/>
                </a:solidFill>
                <a:latin typeface="Calibri" panose="020F0502020204030204" pitchFamily="34" charset="0"/>
                <a:cs typeface="Calibri" panose="020F0502020204030204" pitchFamily="34" charset="0"/>
              </a:rPr>
              <a:t>, ki je bila izdelana v letu 2023,</a:t>
            </a:r>
          </a:p>
          <a:p>
            <a:pPr algn="just"/>
            <a:endParaRPr lang="sl-SI" sz="1600" dirty="0">
              <a:solidFill>
                <a:schemeClr val="bg2"/>
              </a:solidFill>
              <a:latin typeface="Calibri" panose="020F0502020204030204" pitchFamily="34" charset="0"/>
              <a:cs typeface="Calibri" panose="020F0502020204030204" pitchFamily="34" charset="0"/>
            </a:endParaRPr>
          </a:p>
          <a:p>
            <a:pPr marL="285750" indent="-285750" algn="just">
              <a:spcAft>
                <a:spcPts val="0"/>
              </a:spcAft>
              <a:buFontTx/>
              <a:buChar char="-"/>
            </a:pPr>
            <a:r>
              <a:rPr lang="sl-SI" sz="1600" dirty="0">
                <a:solidFill>
                  <a:schemeClr val="bg2"/>
                </a:solidFill>
                <a:latin typeface="Calibri" panose="020F0502020204030204" pitchFamily="34" charset="0"/>
                <a:cs typeface="Calibri" panose="020F0502020204030204" pitchFamily="34" charset="0"/>
              </a:rPr>
              <a:t>Večje spremembe pričakujejo s prevetritvijo starih in uvedbo novih ukrepov, </a:t>
            </a:r>
            <a:r>
              <a:rPr lang="sl-SI" sz="1600" b="1" dirty="0">
                <a:solidFill>
                  <a:schemeClr val="bg2"/>
                </a:solidFill>
                <a:latin typeface="Calibri" panose="020F0502020204030204" pitchFamily="34" charset="0"/>
                <a:cs typeface="Calibri" panose="020F0502020204030204" pitchFamily="34" charset="0"/>
              </a:rPr>
              <a:t>prenova CPS po 7 letih od sprejetja.</a:t>
            </a:r>
          </a:p>
          <a:p>
            <a:pPr algn="just">
              <a:spcAft>
                <a:spcPts val="0"/>
              </a:spcAft>
            </a:pPr>
            <a:endParaRPr lang="sl-SI" sz="16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endParaRPr lang="sl-SI"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43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108840" y="188640"/>
            <a:ext cx="12072664" cy="7171194"/>
          </a:xfrm>
          <a:prstGeom prst="rect">
            <a:avLst/>
          </a:prstGeom>
        </p:spPr>
        <p:txBody>
          <a:bodyPr wrap="square">
            <a:spAutoFit/>
          </a:bodyPr>
          <a:lstStyle/>
          <a:p>
            <a:r>
              <a:rPr lang="sl-SI" sz="2800" dirty="0">
                <a:solidFill>
                  <a:srgbClr val="800080"/>
                </a:solidFill>
                <a:latin typeface="Calibri" panose="020F0502020204030204" pitchFamily="34" charset="0"/>
                <a:cs typeface="Calibri" panose="020F0502020204030204" pitchFamily="34" charset="0"/>
              </a:rPr>
              <a:t>Pregled investicij, ukrepov ter njihovih učinkov na potovalne navade prebivalcev:</a:t>
            </a:r>
          </a:p>
          <a:p>
            <a:endParaRPr lang="sl-SI" sz="2000" b="1" dirty="0">
              <a:solidFill>
                <a:srgbClr val="800080"/>
              </a:solidFill>
              <a:latin typeface="Calibri" panose="020F0502020204030204" pitchFamily="34" charset="0"/>
              <a:cs typeface="Calibri" panose="020F0502020204030204" pitchFamily="34" charset="0"/>
            </a:endParaRPr>
          </a:p>
          <a:p>
            <a:r>
              <a:rPr lang="sl-SI" sz="2000" b="1" dirty="0">
                <a:solidFill>
                  <a:schemeClr val="bg2"/>
                </a:solidFill>
                <a:latin typeface="Calibri" panose="020F0502020204030204" pitchFamily="34" charset="0"/>
                <a:cs typeface="Calibri" panose="020F0502020204030204" pitchFamily="34" charset="0"/>
              </a:rPr>
              <a:t>Pregled nekaterih izvedenih ukrepov aktualne CPS:</a:t>
            </a:r>
          </a:p>
          <a:p>
            <a:r>
              <a:rPr lang="sl-SI" sz="2000" dirty="0">
                <a:solidFill>
                  <a:schemeClr val="bg2"/>
                </a:solidFill>
                <a:latin typeface="Calibri" panose="020F0502020204030204" pitchFamily="34" charset="0"/>
                <a:cs typeface="Calibri" panose="020F0502020204030204" pitchFamily="34" charset="0"/>
              </a:rPr>
              <a:t>(do leta 2017 jih je bilo izvedenih 19, do leta 2022 pa 48 ukrepov iz vseh petih stebrov CPS)</a:t>
            </a:r>
          </a:p>
          <a:p>
            <a:pPr marL="342900" indent="-342900">
              <a:buFontTx/>
              <a:buChar char="-"/>
            </a:pPr>
            <a:r>
              <a:rPr lang="sl-SI" sz="2000" dirty="0">
                <a:solidFill>
                  <a:schemeClr val="bg2"/>
                </a:solidFill>
                <a:latin typeface="Calibri" panose="020F0502020204030204" pitchFamily="34" charset="0"/>
                <a:cs typeface="Calibri" panose="020F0502020204030204" pitchFamily="34" charset="0"/>
              </a:rPr>
              <a:t>Promocija in izobraževanje (ETM, Prometna Kača, Beli zajček, delavnice o pomenu hoje in vplivu na zdravje, …), </a:t>
            </a:r>
          </a:p>
          <a:p>
            <a:pPr marL="342900" indent="-342900">
              <a:buFontTx/>
              <a:buChar char="-"/>
            </a:pPr>
            <a:r>
              <a:rPr lang="sl-SI" sz="2000" dirty="0">
                <a:solidFill>
                  <a:schemeClr val="bg2"/>
                </a:solidFill>
                <a:latin typeface="Calibri" panose="020F0502020204030204" pitchFamily="34" charset="0"/>
                <a:cs typeface="Calibri" panose="020F0502020204030204" pitchFamily="34" charset="0"/>
              </a:rPr>
              <a:t>nove in rekonstruirane peš povezave – pločniki (Kidričeva cesta, na Delavski poti, Grajska cesta, od obvoznice do odcepa za Otovec) ,</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obnova peš mostov (lesenega mostu na </a:t>
            </a:r>
            <a:r>
              <a:rPr lang="sl-SI" sz="2000" dirty="0" err="1">
                <a:solidFill>
                  <a:schemeClr val="bg2"/>
                </a:solidFill>
                <a:latin typeface="Calibri" panose="020F0502020204030204" pitchFamily="34" charset="0"/>
                <a:cs typeface="Calibri" panose="020F0502020204030204" pitchFamily="34" charset="0"/>
              </a:rPr>
              <a:t>Dobličici</a:t>
            </a:r>
            <a:r>
              <a:rPr lang="sl-SI" sz="2000" dirty="0">
                <a:solidFill>
                  <a:schemeClr val="bg2"/>
                </a:solidFill>
                <a:latin typeface="Calibri" panose="020F0502020204030204" pitchFamily="34" charset="0"/>
                <a:cs typeface="Calibri" panose="020F0502020204030204" pitchFamily="34" charset="0"/>
              </a:rPr>
              <a:t> in Lahinji),</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karta varnih pešpoti po mestu Črnomelj in okolici ostalih OŠ (OŠ Loka, OŠ Vinica, podružnici Adlešiči in Griblje)</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prenova prometno varnostnih načrtov OŠ in ureditev problematičnih prečkanj čez cesto, </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semaforizacija podhoda pod železniško progo – Semiška cesta, </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prilagoditev infrastrukture gibalno oviranim (dostop do knjižnice, staro mestno jedro), </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zasnova kolesarskega omrežja (v mestu Črnomelj, med mestom in večjimi naselji), </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nova parkirna stojala za kolesa, </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ureditev avtobusnih postajališč na Lokvah, Talčjem vrhu, Ziljah, Griču, … </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ukrepi umirjanja motoriziranega prometa – območja umirjenega prometa, radarske table, </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odprava tovornega tranzitnega prometa skozi mestno jedro, </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ureditev parkirnih mest na Majerju, </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načrt parkirnega režima v mestu Črnomelj, </a:t>
            </a:r>
          </a:p>
          <a:p>
            <a:pPr marL="285750" indent="-285750">
              <a:buFontTx/>
              <a:buChar char="-"/>
            </a:pPr>
            <a:r>
              <a:rPr lang="sl-SI" sz="2000" dirty="0">
                <a:solidFill>
                  <a:schemeClr val="bg2"/>
                </a:solidFill>
                <a:latin typeface="Calibri" panose="020F0502020204030204" pitchFamily="34" charset="0"/>
                <a:cs typeface="Calibri" panose="020F0502020204030204" pitchFamily="34" charset="0"/>
              </a:rPr>
              <a:t>polnilnici za električna vozila, …</a:t>
            </a:r>
          </a:p>
          <a:p>
            <a:endParaRPr lang="sl-SI" dirty="0">
              <a:solidFill>
                <a:schemeClr val="bg2"/>
              </a:solidFill>
              <a:latin typeface="Calibri" panose="020F0502020204030204" pitchFamily="34" charset="0"/>
              <a:cs typeface="Calibri" panose="020F0502020204030204" pitchFamily="34" charset="0"/>
            </a:endParaRPr>
          </a:p>
          <a:p>
            <a:endParaRPr lang="sl-SI" dirty="0">
              <a:solidFill>
                <a:schemeClr val="bg2"/>
              </a:solidFill>
              <a:latin typeface="Calibri" panose="020F0502020204030204" pitchFamily="34" charset="0"/>
              <a:cs typeface="Calibri" panose="020F0502020204030204" pitchFamily="34" charset="0"/>
            </a:endParaRPr>
          </a:p>
          <a:p>
            <a:pPr algn="just">
              <a:spcAft>
                <a:spcPts val="0"/>
              </a:spcAft>
            </a:pPr>
            <a:endParaRPr lang="sl-SI"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598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3E1E2"/>
        </a:solidFill>
        <a:effectLst/>
      </p:bgPr>
    </p:bg>
    <p:spTree>
      <p:nvGrpSpPr>
        <p:cNvPr id="1" name="">
          <a:extLst>
            <a:ext uri="{FF2B5EF4-FFF2-40B4-BE49-F238E27FC236}">
              <a16:creationId xmlns:a16="http://schemas.microsoft.com/office/drawing/2014/main" id="{F34143B4-4762-6E57-59B7-1E1EA39E5011}"/>
            </a:ext>
          </a:extLst>
        </p:cNvPr>
        <p:cNvGrpSpPr/>
        <p:nvPr/>
      </p:nvGrpSpPr>
      <p:grpSpPr>
        <a:xfrm>
          <a:off x="0" y="0"/>
          <a:ext cx="0" cy="0"/>
          <a:chOff x="0" y="0"/>
          <a:chExt cx="0" cy="0"/>
        </a:xfrm>
      </p:grpSpPr>
      <p:sp>
        <p:nvSpPr>
          <p:cNvPr id="2" name="Pravokotnik 1"/>
          <p:cNvSpPr/>
          <p:nvPr/>
        </p:nvSpPr>
        <p:spPr>
          <a:xfrm>
            <a:off x="263352" y="332656"/>
            <a:ext cx="6192688" cy="7048083"/>
          </a:xfrm>
          <a:prstGeom prst="rect">
            <a:avLst/>
          </a:prstGeom>
        </p:spPr>
        <p:txBody>
          <a:bodyPr wrap="square">
            <a:spAutoFit/>
          </a:bodyPr>
          <a:lstStyle/>
          <a:p>
            <a:r>
              <a:rPr lang="sl-SI" sz="2000" b="1" dirty="0">
                <a:solidFill>
                  <a:schemeClr val="bg2"/>
                </a:solidFill>
                <a:latin typeface="Calibri" panose="020F0502020204030204" pitchFamily="34" charset="0"/>
                <a:cs typeface="Calibri" panose="020F0502020204030204" pitchFamily="34" charset="0"/>
              </a:rPr>
              <a:t>Kordonsko štetje,</a:t>
            </a:r>
            <a:r>
              <a:rPr lang="sl-SI" sz="2000" dirty="0">
                <a:solidFill>
                  <a:schemeClr val="bg2"/>
                </a:solidFill>
                <a:latin typeface="Calibri" panose="020F0502020204030204" pitchFamily="34" charset="0"/>
                <a:cs typeface="Calibri" panose="020F0502020204030204" pitchFamily="34" charset="0"/>
              </a:rPr>
              <a:t> ki so ga izvedli leta 2017 in 2019 na različnih lokacijah je pokazalo, da je daleč </a:t>
            </a:r>
            <a:r>
              <a:rPr lang="sl-SI" sz="2000" u="sng" dirty="0">
                <a:solidFill>
                  <a:schemeClr val="bg2"/>
                </a:solidFill>
                <a:latin typeface="Calibri" panose="020F0502020204030204" pitchFamily="34" charset="0"/>
                <a:cs typeface="Calibri" panose="020F0502020204030204" pitchFamily="34" charset="0"/>
              </a:rPr>
              <a:t>največji delež uporabe osebnega avtomobila</a:t>
            </a:r>
            <a:r>
              <a:rPr lang="sl-SI" sz="2000" dirty="0">
                <a:solidFill>
                  <a:schemeClr val="bg2"/>
                </a:solidFill>
                <a:latin typeface="Calibri" panose="020F0502020204030204" pitchFamily="34" charset="0"/>
                <a:cs typeface="Calibri" panose="020F0502020204030204" pitchFamily="34" charset="0"/>
              </a:rPr>
              <a:t> v primerjavi z ostalimi potovalnimi načini in se glede na analizirani leti </a:t>
            </a:r>
            <a:r>
              <a:rPr lang="sl-SI" sz="2000" u="sng" dirty="0">
                <a:solidFill>
                  <a:schemeClr val="bg2"/>
                </a:solidFill>
                <a:latin typeface="Calibri" panose="020F0502020204030204" pitchFamily="34" charset="0"/>
                <a:cs typeface="Calibri" panose="020F0502020204030204" pitchFamily="34" charset="0"/>
              </a:rPr>
              <a:t>ni bistveno spreminjal. </a:t>
            </a:r>
            <a:r>
              <a:rPr lang="sl-SI" sz="2000" dirty="0">
                <a:solidFill>
                  <a:schemeClr val="bg2"/>
                </a:solidFill>
                <a:latin typeface="Calibri" panose="020F0502020204030204" pitchFamily="34" charset="0"/>
                <a:cs typeface="Calibri" panose="020F0502020204030204" pitchFamily="34" charset="0"/>
              </a:rPr>
              <a:t>Poleg tega je povprečno število potnikov na osebni avtomobil precej nizko (med 1,01 in 1,38).</a:t>
            </a:r>
          </a:p>
          <a:p>
            <a:endParaRPr lang="sl-SI" sz="2000" dirty="0">
              <a:solidFill>
                <a:schemeClr val="bg2"/>
              </a:solidFill>
              <a:latin typeface="Calibri" panose="020F0502020204030204" pitchFamily="34" charset="0"/>
              <a:cs typeface="Calibri" panose="020F0502020204030204" pitchFamily="34" charset="0"/>
            </a:endParaRPr>
          </a:p>
          <a:p>
            <a:endParaRPr lang="sl-SI" sz="2000" dirty="0">
              <a:solidFill>
                <a:schemeClr val="bg2"/>
              </a:solidFill>
              <a:latin typeface="Calibri" panose="020F0502020204030204" pitchFamily="34" charset="0"/>
              <a:cs typeface="Calibri" panose="020F0502020204030204" pitchFamily="34" charset="0"/>
            </a:endParaRPr>
          </a:p>
          <a:p>
            <a:endParaRPr lang="sl-SI" sz="2000" dirty="0">
              <a:solidFill>
                <a:schemeClr val="bg2"/>
              </a:solidFill>
              <a:latin typeface="Calibri" panose="020F0502020204030204" pitchFamily="34" charset="0"/>
              <a:cs typeface="Calibri" panose="020F0502020204030204" pitchFamily="34" charset="0"/>
            </a:endParaRPr>
          </a:p>
          <a:p>
            <a:endParaRPr lang="sl-SI" sz="2000" dirty="0">
              <a:solidFill>
                <a:schemeClr val="bg2"/>
              </a:solidFill>
              <a:latin typeface="Calibri" panose="020F0502020204030204" pitchFamily="34" charset="0"/>
              <a:cs typeface="Calibri" panose="020F0502020204030204" pitchFamily="34" charset="0"/>
            </a:endParaRPr>
          </a:p>
          <a:p>
            <a:r>
              <a:rPr lang="sl-SI" sz="2000" b="1" dirty="0">
                <a:solidFill>
                  <a:schemeClr val="bg2"/>
                </a:solidFill>
                <a:latin typeface="Calibri" panose="020F0502020204030204" pitchFamily="34" charset="0"/>
                <a:cs typeface="Calibri" panose="020F0502020204030204" pitchFamily="34" charset="0"/>
              </a:rPr>
              <a:t>Primerjava izvedenih anket</a:t>
            </a:r>
            <a:r>
              <a:rPr lang="sl-SI" sz="2000" dirty="0">
                <a:solidFill>
                  <a:schemeClr val="bg2"/>
                </a:solidFill>
                <a:latin typeface="Calibri" panose="020F0502020204030204" pitchFamily="34" charset="0"/>
                <a:cs typeface="Calibri" panose="020F0502020204030204" pitchFamily="34" charset="0"/>
              </a:rPr>
              <a:t> </a:t>
            </a:r>
            <a:r>
              <a:rPr lang="sl-SI" sz="2000" b="1" dirty="0">
                <a:solidFill>
                  <a:schemeClr val="bg2"/>
                </a:solidFill>
                <a:latin typeface="Calibri" panose="020F0502020204030204" pitchFamily="34" charset="0"/>
                <a:cs typeface="Calibri" panose="020F0502020204030204" pitchFamily="34" charset="0"/>
              </a:rPr>
              <a:t>o potovalnih navadah zaposlenih </a:t>
            </a:r>
            <a:r>
              <a:rPr lang="sl-SI" sz="2000" dirty="0">
                <a:solidFill>
                  <a:schemeClr val="bg2"/>
                </a:solidFill>
                <a:latin typeface="Calibri" panose="020F0502020204030204" pitchFamily="34" charset="0"/>
                <a:cs typeface="Calibri" panose="020F0502020204030204" pitchFamily="34" charset="0"/>
              </a:rPr>
              <a:t>iz leta 2016, ko ni bil izveden še noben izmed ukrepov CPS in leta 2018, ko je bilo izvedenih 20 ukrepov CPS je pokazala </a:t>
            </a:r>
            <a:r>
              <a:rPr lang="sl-SI" sz="2000" u="sng" dirty="0">
                <a:solidFill>
                  <a:schemeClr val="bg2"/>
                </a:solidFill>
                <a:latin typeface="Calibri" panose="020F0502020204030204" pitchFamily="34" charset="0"/>
                <a:cs typeface="Calibri" panose="020F0502020204030204" pitchFamily="34" charset="0"/>
              </a:rPr>
              <a:t>spodbudne rezultate v smeri trajnostne mobilnosti: </a:t>
            </a:r>
            <a:r>
              <a:rPr lang="sl-SI" sz="2000" dirty="0">
                <a:solidFill>
                  <a:schemeClr val="bg2"/>
                </a:solidFill>
                <a:latin typeface="Calibri" panose="020F0502020204030204" pitchFamily="34" charset="0"/>
                <a:cs typeface="Calibri" panose="020F0502020204030204" pitchFamily="34" charset="0"/>
              </a:rPr>
              <a:t>delež uporabe avtomobila skoraj vsak dan se je zmanjšal (za 5%), večji je delež sopotnikov v avtomobilu (za 9%), povečal se je delež pešcev (za 6%) in uporabnikov JPP (za 7%), medtem ko se je delež kolesarjev zmanjšal (za 3%).</a:t>
            </a:r>
          </a:p>
          <a:p>
            <a:pPr marL="285750" indent="-285750">
              <a:buFontTx/>
              <a:buChar char="-"/>
            </a:pPr>
            <a:endParaRPr lang="sl-SI" dirty="0">
              <a:solidFill>
                <a:schemeClr val="bg2"/>
              </a:solidFill>
              <a:latin typeface="Calibri" panose="020F0502020204030204" pitchFamily="34" charset="0"/>
              <a:cs typeface="Calibri" panose="020F0502020204030204" pitchFamily="34" charset="0"/>
            </a:endParaRPr>
          </a:p>
          <a:p>
            <a:endParaRPr lang="sl-SI" dirty="0">
              <a:solidFill>
                <a:schemeClr val="bg2"/>
              </a:solidFill>
              <a:latin typeface="Calibri" panose="020F0502020204030204" pitchFamily="34" charset="0"/>
              <a:cs typeface="Calibri" panose="020F0502020204030204" pitchFamily="34" charset="0"/>
            </a:endParaRPr>
          </a:p>
          <a:p>
            <a:pPr algn="just">
              <a:spcAft>
                <a:spcPts val="0"/>
              </a:spcAft>
            </a:pPr>
            <a:endParaRPr lang="sl-SI" sz="16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Grafikon 3"/>
          <p:cNvGraphicFramePr/>
          <p:nvPr>
            <p:extLst>
              <p:ext uri="{D42A27DB-BD31-4B8C-83A1-F6EECF244321}">
                <p14:modId xmlns:p14="http://schemas.microsoft.com/office/powerpoint/2010/main" val="2241694488"/>
              </p:ext>
            </p:extLst>
          </p:nvPr>
        </p:nvGraphicFramePr>
        <p:xfrm>
          <a:off x="6312024" y="3789041"/>
          <a:ext cx="3083204" cy="3017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kon 4"/>
          <p:cNvGraphicFramePr/>
          <p:nvPr>
            <p:extLst>
              <p:ext uri="{D42A27DB-BD31-4B8C-83A1-F6EECF244321}">
                <p14:modId xmlns:p14="http://schemas.microsoft.com/office/powerpoint/2010/main" val="4112240455"/>
              </p:ext>
            </p:extLst>
          </p:nvPr>
        </p:nvGraphicFramePr>
        <p:xfrm>
          <a:off x="9057550" y="3796258"/>
          <a:ext cx="3123005" cy="3017118"/>
        </p:xfrm>
        <a:graphic>
          <a:graphicData uri="http://schemas.openxmlformats.org/drawingml/2006/chart">
            <c:chart xmlns:c="http://schemas.openxmlformats.org/drawingml/2006/chart" xmlns:r="http://schemas.openxmlformats.org/officeDocument/2006/relationships" r:id="rId4"/>
          </a:graphicData>
        </a:graphic>
      </p:graphicFrame>
      <p:sp>
        <p:nvSpPr>
          <p:cNvPr id="8" name="Pravokotnik 7"/>
          <p:cNvSpPr/>
          <p:nvPr/>
        </p:nvSpPr>
        <p:spPr>
          <a:xfrm>
            <a:off x="6528048" y="71336"/>
            <a:ext cx="1786836" cy="369332"/>
          </a:xfrm>
          <a:prstGeom prst="rect">
            <a:avLst/>
          </a:prstGeom>
        </p:spPr>
        <p:txBody>
          <a:bodyPr wrap="none">
            <a:spAutoFit/>
          </a:bodyPr>
          <a:lstStyle/>
          <a:p>
            <a:r>
              <a:rPr lang="sl-SI" b="1" dirty="0">
                <a:solidFill>
                  <a:srgbClr val="800080"/>
                </a:solidFill>
                <a:latin typeface="Calibri" panose="020F0502020204030204" pitchFamily="34" charset="0"/>
                <a:cs typeface="Calibri" panose="020F0502020204030204" pitchFamily="34" charset="0"/>
              </a:rPr>
              <a:t>Kordonsko štetje</a:t>
            </a:r>
            <a:endParaRPr lang="sl-SI" dirty="0"/>
          </a:p>
        </p:txBody>
      </p:sp>
      <p:sp>
        <p:nvSpPr>
          <p:cNvPr id="9" name="Pravokotnik 8"/>
          <p:cNvSpPr/>
          <p:nvPr/>
        </p:nvSpPr>
        <p:spPr>
          <a:xfrm>
            <a:off x="6528048" y="3508139"/>
            <a:ext cx="4047455" cy="369332"/>
          </a:xfrm>
          <a:prstGeom prst="rect">
            <a:avLst/>
          </a:prstGeom>
        </p:spPr>
        <p:txBody>
          <a:bodyPr wrap="none">
            <a:spAutoFit/>
          </a:bodyPr>
          <a:lstStyle/>
          <a:p>
            <a:r>
              <a:rPr lang="sl-SI" b="1" dirty="0">
                <a:solidFill>
                  <a:srgbClr val="800080"/>
                </a:solidFill>
                <a:latin typeface="Calibri" panose="020F0502020204030204" pitchFamily="34" charset="0"/>
                <a:cs typeface="Calibri" panose="020F0502020204030204" pitchFamily="34" charset="0"/>
              </a:rPr>
              <a:t>Anketa o potovalnih navadah zaposlenih</a:t>
            </a:r>
            <a:endParaRPr lang="sl-SI" dirty="0"/>
          </a:p>
        </p:txBody>
      </p:sp>
      <p:pic>
        <p:nvPicPr>
          <p:cNvPr id="6" name="Slika 5"/>
          <p:cNvPicPr>
            <a:picLocks noChangeAspect="1"/>
          </p:cNvPicPr>
          <p:nvPr/>
        </p:nvPicPr>
        <p:blipFill>
          <a:blip r:embed="rId5"/>
          <a:stretch>
            <a:fillRect/>
          </a:stretch>
        </p:blipFill>
        <p:spPr>
          <a:xfrm>
            <a:off x="6600056" y="405834"/>
            <a:ext cx="5442761" cy="3102305"/>
          </a:xfrm>
          <a:prstGeom prst="rect">
            <a:avLst/>
          </a:prstGeom>
        </p:spPr>
      </p:pic>
    </p:spTree>
    <p:extLst>
      <p:ext uri="{BB962C8B-B14F-4D97-AF65-F5344CB8AC3E}">
        <p14:creationId xmlns:p14="http://schemas.microsoft.com/office/powerpoint/2010/main" val="79647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KICA MESTA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71_TF03031010" id="{F787AE40-7BD1-4886-8B67-A32EE341723E}" vid="{372C1F7E-CD95-44B3-A396-A38074456809}"/>
    </a:ext>
  </a:extLst>
</a:theme>
</file>

<file path=ppt/theme/theme2.xml><?xml version="1.0" encoding="utf-8"?>
<a:theme xmlns:a="http://schemas.openxmlformats.org/drawingml/2006/main" name="Officeova tema">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2536</TotalTime>
  <Words>3973</Words>
  <Application>Microsoft Office PowerPoint</Application>
  <PresentationFormat>Širokozaslonsko</PresentationFormat>
  <Paragraphs>352</Paragraphs>
  <Slides>26</Slides>
  <Notes>26</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26</vt:i4>
      </vt:variant>
    </vt:vector>
  </HeadingPairs>
  <TitlesOfParts>
    <vt:vector size="35" baseType="lpstr">
      <vt:lpstr>Arial</vt:lpstr>
      <vt:lpstr>Auto 1 Lt LF</vt:lpstr>
      <vt:lpstr>Calibri</vt:lpstr>
      <vt:lpstr>Century Schoolbook</vt:lpstr>
      <vt:lpstr>Corbel</vt:lpstr>
      <vt:lpstr>Open Sans</vt:lpstr>
      <vt:lpstr>Segoe UI</vt:lpstr>
      <vt:lpstr>Source Sans Pro</vt:lpstr>
      <vt:lpstr>SKICA MESTA 16X9</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Postavitev naslova</dc:title>
  <dc:creator>Lucija Gritli</dc:creator>
  <cp:lastModifiedBy>Anita Jamšek</cp:lastModifiedBy>
  <cp:revision>298</cp:revision>
  <dcterms:created xsi:type="dcterms:W3CDTF">2022-05-25T06:32:27Z</dcterms:created>
  <dcterms:modified xsi:type="dcterms:W3CDTF">2024-09-30T09:25:00Z</dcterms:modified>
</cp:coreProperties>
</file>