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4"/>
  </p:notesMasterIdLst>
  <p:handoutMasterIdLst>
    <p:handoutMasterId r:id="rId25"/>
  </p:handoutMasterIdLst>
  <p:sldIdLst>
    <p:sldId id="256" r:id="rId4"/>
    <p:sldId id="290" r:id="rId5"/>
    <p:sldId id="279" r:id="rId6"/>
    <p:sldId id="257" r:id="rId7"/>
    <p:sldId id="272" r:id="rId8"/>
    <p:sldId id="273" r:id="rId9"/>
    <p:sldId id="278" r:id="rId10"/>
    <p:sldId id="291" r:id="rId11"/>
    <p:sldId id="284" r:id="rId12"/>
    <p:sldId id="292" r:id="rId13"/>
    <p:sldId id="293" r:id="rId14"/>
    <p:sldId id="294" r:id="rId15"/>
    <p:sldId id="295" r:id="rId16"/>
    <p:sldId id="296" r:id="rId17"/>
    <p:sldId id="297" r:id="rId18"/>
    <p:sldId id="298" r:id="rId19"/>
    <p:sldId id="299" r:id="rId20"/>
    <p:sldId id="300" r:id="rId21"/>
    <p:sldId id="301" r:id="rId22"/>
    <p:sldId id="302" r:id="rId23"/>
  </p:sldIdLst>
  <p:sldSz cx="12192000" cy="6858000"/>
  <p:notesSz cx="6797675" cy="9926638"/>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CC3399"/>
    <a:srgbClr val="E3E1E2"/>
    <a:srgbClr val="B40080"/>
    <a:srgbClr val="A5739A"/>
    <a:srgbClr val="A78BA0"/>
    <a:srgbClr val="B49EAD"/>
    <a:srgbClr val="BB97AF"/>
    <a:srgbClr val="A6549A"/>
    <a:srgbClr val="E5D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5EBA4A-4CE3-4933-9127-5C0D660E90EB}" v="2" dt="2024-05-27T08:33:19.682"/>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15" autoAdjust="0"/>
  </p:normalViewPr>
  <p:slideViewPr>
    <p:cSldViewPr snapToGrid="0">
      <p:cViewPr varScale="1">
        <p:scale>
          <a:sx n="45" d="100"/>
          <a:sy n="45" d="100"/>
        </p:scale>
        <p:origin x="1123" y="3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l-SI"/>
          </a:p>
        </p:txBody>
      </p:sp>
      <p:sp>
        <p:nvSpPr>
          <p:cNvPr id="3" name="Označba mesta za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D4A3152D-FF82-4943-8131-C8DD10003295}" type="datetime1">
              <a:rPr lang="sl-SI" smtClean="0"/>
              <a:t>27. 05. 2024</a:t>
            </a:fld>
            <a:endParaRPr lang="sl-SI"/>
          </a:p>
        </p:txBody>
      </p:sp>
      <p:sp>
        <p:nvSpPr>
          <p:cNvPr id="4" name="Označba mesta za nogo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sl-SI"/>
          </a:p>
        </p:txBody>
      </p:sp>
      <p:sp>
        <p:nvSpPr>
          <p:cNvPr id="5" name="Označba mesta za številko diapoz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DB3C20D7-F8F1-4196-9585-26F31AFC85C9}" type="slidenum">
              <a:rPr lang="sl-SI" smtClean="0"/>
              <a:t>‹#›</a:t>
            </a:fld>
            <a:endParaRPr lang="sl-SI"/>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l-SI"/>
          </a:p>
        </p:txBody>
      </p:sp>
      <p:sp>
        <p:nvSpPr>
          <p:cNvPr id="3" name="Označba mesta za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8BA8E810-3C76-454F-A482-43F47D38A06F}" type="datetime1">
              <a:rPr lang="sl-SI" smtClean="0"/>
              <a:t>27. 05. 2024</a:t>
            </a:fld>
            <a:endParaRPr lang="sl-SI"/>
          </a:p>
        </p:txBody>
      </p:sp>
      <p:sp>
        <p:nvSpPr>
          <p:cNvPr id="4" name="Označba mesta za sliko diapoz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sl-SI"/>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8DAEC444-603B-4F09-9A06-5917518DD901}" type="slidenum">
              <a:rPr lang="sl-SI" smtClean="0"/>
              <a:t>‹#›</a:t>
            </a:fld>
            <a:endParaRPr lang="sl-SI"/>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rtlCol="0"/>
          <a:lstStyle/>
          <a:p>
            <a:pPr rtl="0"/>
            <a:endParaRPr lang="sl-SI" noProof="0"/>
          </a:p>
        </p:txBody>
      </p:sp>
      <p:sp>
        <p:nvSpPr>
          <p:cNvPr id="4" name="Označba mesta številke diapozitiva 3"/>
          <p:cNvSpPr>
            <a:spLocks noGrp="1"/>
          </p:cNvSpPr>
          <p:nvPr>
            <p:ph type="sldNum" sz="quarter" idx="10"/>
          </p:nvPr>
        </p:nvSpPr>
        <p:spPr/>
        <p:txBody>
          <a:bodyPr rtlCol="0"/>
          <a:lstStyle/>
          <a:p>
            <a:pPr rtl="0"/>
            <a:fld id="{8DAEC444-603B-4F09-9A06-5917518DD901}" type="slidenum">
              <a:rPr lang="sl-SI" smtClean="0"/>
              <a:t>1</a:t>
            </a:fld>
            <a:endParaRPr lang="sl-SI"/>
          </a:p>
        </p:txBody>
      </p:sp>
    </p:spTree>
    <p:extLst>
      <p:ext uri="{BB962C8B-B14F-4D97-AF65-F5344CB8AC3E}">
        <p14:creationId xmlns:p14="http://schemas.microsoft.com/office/powerpoint/2010/main" val="403915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11</a:t>
            </a:fld>
            <a:endParaRPr lang="sl-SI"/>
          </a:p>
        </p:txBody>
      </p:sp>
    </p:spTree>
    <p:extLst>
      <p:ext uri="{BB962C8B-B14F-4D97-AF65-F5344CB8AC3E}">
        <p14:creationId xmlns:p14="http://schemas.microsoft.com/office/powerpoint/2010/main" val="207575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12</a:t>
            </a:fld>
            <a:endParaRPr lang="sl-SI"/>
          </a:p>
        </p:txBody>
      </p:sp>
    </p:spTree>
    <p:extLst>
      <p:ext uri="{BB962C8B-B14F-4D97-AF65-F5344CB8AC3E}">
        <p14:creationId xmlns:p14="http://schemas.microsoft.com/office/powerpoint/2010/main" val="379597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0" i="0">
                <a:solidFill>
                  <a:srgbClr val="0D0D0D"/>
                </a:solidFill>
                <a:effectLst/>
                <a:latin typeface="Söhne"/>
              </a:rPr>
              <a:t>Kako pomembno se vam zdi, da so naslednje vrednote upoštevane pri oblikovanju Celostne prometne strategije (CPS) za občino Črnomelj? Prosimo, navedite vrednote, ki se vam zdijo najpomembnejše za prihodnji razvoj prometnega sistema v naši občini.</a:t>
            </a:r>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13</a:t>
            </a:fld>
            <a:endParaRPr lang="sl-SI"/>
          </a:p>
        </p:txBody>
      </p:sp>
    </p:spTree>
    <p:extLst>
      <p:ext uri="{BB962C8B-B14F-4D97-AF65-F5344CB8AC3E}">
        <p14:creationId xmlns:p14="http://schemas.microsoft.com/office/powerpoint/2010/main" val="1012030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14</a:t>
            </a:fld>
            <a:endParaRPr lang="sl-SI"/>
          </a:p>
        </p:txBody>
      </p:sp>
    </p:spTree>
    <p:extLst>
      <p:ext uri="{BB962C8B-B14F-4D97-AF65-F5344CB8AC3E}">
        <p14:creationId xmlns:p14="http://schemas.microsoft.com/office/powerpoint/2010/main" val="421461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15</a:t>
            </a:fld>
            <a:endParaRPr lang="sl-SI"/>
          </a:p>
        </p:txBody>
      </p:sp>
    </p:spTree>
    <p:extLst>
      <p:ext uri="{BB962C8B-B14F-4D97-AF65-F5344CB8AC3E}">
        <p14:creationId xmlns:p14="http://schemas.microsoft.com/office/powerpoint/2010/main" val="3963012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16</a:t>
            </a:fld>
            <a:endParaRPr lang="sl-SI"/>
          </a:p>
        </p:txBody>
      </p:sp>
    </p:spTree>
    <p:extLst>
      <p:ext uri="{BB962C8B-B14F-4D97-AF65-F5344CB8AC3E}">
        <p14:creationId xmlns:p14="http://schemas.microsoft.com/office/powerpoint/2010/main" val="2082279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0" i="0">
                <a:solidFill>
                  <a:srgbClr val="0D0D0D"/>
                </a:solidFill>
                <a:effectLst/>
                <a:latin typeface="Söhne"/>
              </a:rPr>
              <a:t>Kako pomembno se vam zdi, da so naslednje vrednote upoštevane pri oblikovanju Celostne prometne strategije (CPS) za občino Črnomelj? Prosimo, navedite vrednote, ki se vam zdijo najpomembnejše za prihodnji razvoj prometnega sistema v naši občini.</a:t>
            </a:r>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17</a:t>
            </a:fld>
            <a:endParaRPr lang="sl-SI"/>
          </a:p>
        </p:txBody>
      </p:sp>
    </p:spTree>
    <p:extLst>
      <p:ext uri="{BB962C8B-B14F-4D97-AF65-F5344CB8AC3E}">
        <p14:creationId xmlns:p14="http://schemas.microsoft.com/office/powerpoint/2010/main" val="1635538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18</a:t>
            </a:fld>
            <a:endParaRPr lang="sl-SI"/>
          </a:p>
        </p:txBody>
      </p:sp>
    </p:spTree>
    <p:extLst>
      <p:ext uri="{BB962C8B-B14F-4D97-AF65-F5344CB8AC3E}">
        <p14:creationId xmlns:p14="http://schemas.microsoft.com/office/powerpoint/2010/main" val="3199183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19</a:t>
            </a:fld>
            <a:endParaRPr lang="sl-SI"/>
          </a:p>
        </p:txBody>
      </p:sp>
    </p:spTree>
    <p:extLst>
      <p:ext uri="{BB962C8B-B14F-4D97-AF65-F5344CB8AC3E}">
        <p14:creationId xmlns:p14="http://schemas.microsoft.com/office/powerpoint/2010/main" val="2671862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20</a:t>
            </a:fld>
            <a:endParaRPr lang="sl-SI"/>
          </a:p>
        </p:txBody>
      </p:sp>
    </p:spTree>
    <p:extLst>
      <p:ext uri="{BB962C8B-B14F-4D97-AF65-F5344CB8AC3E}">
        <p14:creationId xmlns:p14="http://schemas.microsoft.com/office/powerpoint/2010/main" val="329049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2</a:t>
            </a:fld>
            <a:endParaRPr lang="sl-SI"/>
          </a:p>
        </p:txBody>
      </p:sp>
    </p:spTree>
    <p:extLst>
      <p:ext uri="{BB962C8B-B14F-4D97-AF65-F5344CB8AC3E}">
        <p14:creationId xmlns:p14="http://schemas.microsoft.com/office/powerpoint/2010/main" val="930756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BBA9-CCD6-1CD6-C2FA-1FCE40A37620}"/>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6CF193C-34CB-8064-5E0D-CC3AEBB88320}"/>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F8294A40-C541-A748-F6A8-94AA3793D267}"/>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2F2D3392-390C-40EF-C947-DF7F45A0219E}"/>
              </a:ext>
            </a:extLst>
          </p:cNvPr>
          <p:cNvSpPr>
            <a:spLocks noGrp="1"/>
          </p:cNvSpPr>
          <p:nvPr>
            <p:ph type="sldNum" sz="quarter" idx="10"/>
          </p:nvPr>
        </p:nvSpPr>
        <p:spPr/>
        <p:txBody>
          <a:bodyPr/>
          <a:lstStyle/>
          <a:p>
            <a:pPr rtl="0"/>
            <a:fld id="{8DAEC444-603B-4F09-9A06-5917518DD901}" type="slidenum">
              <a:rPr lang="sl-SI" smtClean="0"/>
              <a:t>3</a:t>
            </a:fld>
            <a:endParaRPr lang="sl-SI"/>
          </a:p>
        </p:txBody>
      </p:sp>
    </p:spTree>
    <p:extLst>
      <p:ext uri="{BB962C8B-B14F-4D97-AF65-F5344CB8AC3E}">
        <p14:creationId xmlns:p14="http://schemas.microsoft.com/office/powerpoint/2010/main" val="229079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4</a:t>
            </a:fld>
            <a:endParaRPr lang="sl-SI"/>
          </a:p>
        </p:txBody>
      </p:sp>
    </p:spTree>
    <p:extLst>
      <p:ext uri="{BB962C8B-B14F-4D97-AF65-F5344CB8AC3E}">
        <p14:creationId xmlns:p14="http://schemas.microsoft.com/office/powerpoint/2010/main" val="350447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5</a:t>
            </a:fld>
            <a:endParaRPr lang="sl-SI"/>
          </a:p>
        </p:txBody>
      </p:sp>
    </p:spTree>
    <p:extLst>
      <p:ext uri="{BB962C8B-B14F-4D97-AF65-F5344CB8AC3E}">
        <p14:creationId xmlns:p14="http://schemas.microsoft.com/office/powerpoint/2010/main" val="354101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62FF-BCDC-461B-D9D2-5BB16800FE1F}"/>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8C12D60A-FB44-3B5A-B217-1A18EA703E01}"/>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D8CA988F-D794-D7E0-7769-03374162552E}"/>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1CBF18C5-55A1-B045-224A-428580B4C426}"/>
              </a:ext>
            </a:extLst>
          </p:cNvPr>
          <p:cNvSpPr>
            <a:spLocks noGrp="1"/>
          </p:cNvSpPr>
          <p:nvPr>
            <p:ph type="sldNum" sz="quarter" idx="10"/>
          </p:nvPr>
        </p:nvSpPr>
        <p:spPr/>
        <p:txBody>
          <a:bodyPr/>
          <a:lstStyle/>
          <a:p>
            <a:pPr rtl="0"/>
            <a:fld id="{8DAEC444-603B-4F09-9A06-5917518DD901}" type="slidenum">
              <a:rPr lang="sl-SI" smtClean="0"/>
              <a:t>6</a:t>
            </a:fld>
            <a:endParaRPr lang="sl-SI"/>
          </a:p>
        </p:txBody>
      </p:sp>
    </p:spTree>
    <p:extLst>
      <p:ext uri="{BB962C8B-B14F-4D97-AF65-F5344CB8AC3E}">
        <p14:creationId xmlns:p14="http://schemas.microsoft.com/office/powerpoint/2010/main" val="223392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6112-B423-1FBE-2C90-E726A12643E3}"/>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04308EDE-E85F-10D9-08C8-7EC96B7BA177}"/>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ECA1A67-DE77-F948-7542-64C59A67E60D}"/>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383507DE-E5F4-45E7-7A36-B1A26449A7AB}"/>
              </a:ext>
            </a:extLst>
          </p:cNvPr>
          <p:cNvSpPr>
            <a:spLocks noGrp="1"/>
          </p:cNvSpPr>
          <p:nvPr>
            <p:ph type="sldNum" sz="quarter" idx="10"/>
          </p:nvPr>
        </p:nvSpPr>
        <p:spPr/>
        <p:txBody>
          <a:bodyPr/>
          <a:lstStyle/>
          <a:p>
            <a:pPr rtl="0"/>
            <a:fld id="{8DAEC444-603B-4F09-9A06-5917518DD901}" type="slidenum">
              <a:rPr lang="sl-SI" smtClean="0"/>
              <a:t>7</a:t>
            </a:fld>
            <a:endParaRPr lang="sl-SI"/>
          </a:p>
        </p:txBody>
      </p:sp>
    </p:spTree>
    <p:extLst>
      <p:ext uri="{BB962C8B-B14F-4D97-AF65-F5344CB8AC3E}">
        <p14:creationId xmlns:p14="http://schemas.microsoft.com/office/powerpoint/2010/main" val="308570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52E58-46CC-297E-4921-10D4EFA52DC1}"/>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A49D5F3F-1492-E1FC-DE31-ADCE7CE30411}"/>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D6D89DF-6EE6-F518-6F0A-E2B79E2FE1D9}"/>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69047C80-D265-C9A0-10EC-1B8FE13B9F84}"/>
              </a:ext>
            </a:extLst>
          </p:cNvPr>
          <p:cNvSpPr>
            <a:spLocks noGrp="1"/>
          </p:cNvSpPr>
          <p:nvPr>
            <p:ph type="sldNum" sz="quarter" idx="10"/>
          </p:nvPr>
        </p:nvSpPr>
        <p:spPr/>
        <p:txBody>
          <a:bodyPr/>
          <a:lstStyle/>
          <a:p>
            <a:pPr rtl="0"/>
            <a:fld id="{8DAEC444-603B-4F09-9A06-5917518DD901}" type="slidenum">
              <a:rPr lang="sl-SI" smtClean="0"/>
              <a:t>9</a:t>
            </a:fld>
            <a:endParaRPr lang="sl-SI"/>
          </a:p>
        </p:txBody>
      </p:sp>
    </p:spTree>
    <p:extLst>
      <p:ext uri="{BB962C8B-B14F-4D97-AF65-F5344CB8AC3E}">
        <p14:creationId xmlns:p14="http://schemas.microsoft.com/office/powerpoint/2010/main" val="1241252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228600" indent="-228600">
              <a:buAutoNum type="arabicPeriod"/>
            </a:pPr>
            <a:r>
              <a:rPr lang="sl-SI"/>
              <a:t>Ukinitev tranzitnega prometa, ureditev parkiranja </a:t>
            </a:r>
          </a:p>
          <a:p>
            <a:pPr marL="228600" indent="-228600">
              <a:buAutoNum type="arabicPeriod"/>
            </a:pPr>
            <a:r>
              <a:rPr lang="sl-SI"/>
              <a:t>Ureditev pločnikov, dostopnih poti, izdelava projektnih dokumentacij, sodelovanje v Evropskem tednu mobilnosti, organizacija dogodkov z noto trajnostne mobilnosti, postavitev izposoje koles, ureditev avtobusnih postajališč, e-polnilnice</a:t>
            </a:r>
          </a:p>
          <a:p>
            <a:pPr marL="228600" indent="-228600">
              <a:buAutoNum type="arabicPeriod"/>
            </a:pPr>
            <a:r>
              <a:rPr lang="sl-SI"/>
              <a:t>Prometna infrastruktura, dostopnost in varnost kot 2. razvojna prioriteta. 3. os, železnica, JPP, vzdrževanje povezav</a:t>
            </a:r>
          </a:p>
          <a:p>
            <a:pPr marL="228600" indent="-228600">
              <a:buAutoNum type="arabicPeriod"/>
            </a:pPr>
            <a:r>
              <a:rPr lang="sl-SI"/>
              <a:t>Prometne ureditve, izboljšanje dostopnosti in opremljenosti, čezmejne povezave</a:t>
            </a:r>
          </a:p>
          <a:p>
            <a:pPr marL="228600" indent="-228600">
              <a:buAutoNum type="arabicPeriod"/>
            </a:pPr>
            <a:r>
              <a:rPr lang="sl-SI"/>
              <a:t>Trajnostna prometna ureditev, varnost pešcev in kolesarjev</a:t>
            </a:r>
          </a:p>
          <a:p>
            <a:pPr marL="228600" indent="-228600">
              <a:buAutoNum type="arabicPeriod"/>
            </a:pPr>
            <a:r>
              <a:rPr lang="sl-SI" err="1"/>
              <a:t>Sezonskost</a:t>
            </a:r>
            <a:r>
              <a:rPr lang="sl-SI"/>
              <a:t>, prometna obremenitev ob Kolpi, dostopnost do kopališč in turističnih dejavnosti, alternativne oblike mobilnosti; izdelava </a:t>
            </a:r>
            <a:r>
              <a:rPr lang="sl-SI" err="1"/>
              <a:t>destinacijske</a:t>
            </a:r>
            <a:r>
              <a:rPr lang="sl-SI"/>
              <a:t> strategije razvoja prometa</a:t>
            </a:r>
          </a:p>
        </p:txBody>
      </p:sp>
      <p:sp>
        <p:nvSpPr>
          <p:cNvPr id="4" name="Označba mesta številke diapozitiva 3"/>
          <p:cNvSpPr>
            <a:spLocks noGrp="1"/>
          </p:cNvSpPr>
          <p:nvPr>
            <p:ph type="sldNum" sz="quarter" idx="10"/>
          </p:nvPr>
        </p:nvSpPr>
        <p:spPr/>
        <p:txBody>
          <a:bodyPr/>
          <a:lstStyle/>
          <a:p>
            <a:pPr rtl="0"/>
            <a:fld id="{8DAEC444-603B-4F09-9A06-5917518DD901}" type="slidenum">
              <a:rPr lang="sl-SI" smtClean="0"/>
              <a:t>10</a:t>
            </a:fld>
            <a:endParaRPr lang="sl-SI"/>
          </a:p>
        </p:txBody>
      </p:sp>
    </p:spTree>
    <p:extLst>
      <p:ext uri="{BB962C8B-B14F-4D97-AF65-F5344CB8AC3E}">
        <p14:creationId xmlns:p14="http://schemas.microsoft.com/office/powerpoint/2010/main" val="877229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7" name="Pravokotnik"/>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 name="Naslov 1"/>
          <p:cNvSpPr>
            <a:spLocks noGrp="1"/>
          </p:cNvSpPr>
          <p:nvPr>
            <p:ph type="ctrTitle"/>
          </p:nvPr>
        </p:nvSpPr>
        <p:spPr>
          <a:xfrm>
            <a:off x="838201" y="4114800"/>
            <a:ext cx="10515598" cy="1158446"/>
          </a:xfrm>
        </p:spPr>
        <p:txBody>
          <a:bodyPr rtlCol="0" anchor="b">
            <a:normAutofit/>
          </a:bodyPr>
          <a:lstStyle>
            <a:lvl1pPr algn="l" rtl="0">
              <a:defRPr sz="5200">
                <a:solidFill>
                  <a:schemeClr val="tx1"/>
                </a:solidFill>
              </a:defRPr>
            </a:lvl1pPr>
          </a:lstStyle>
          <a:p>
            <a:pPr rtl="0"/>
            <a:r>
              <a:rPr lang="sl-SI"/>
              <a:t>Kliknite, če želite urediti slog naslova matrice</a:t>
            </a:r>
          </a:p>
        </p:txBody>
      </p:sp>
      <p:sp>
        <p:nvSpPr>
          <p:cNvPr id="3" name="Podnaslov 2"/>
          <p:cNvSpPr>
            <a:spLocks noGrp="1"/>
          </p:cNvSpPr>
          <p:nvPr>
            <p:ph type="subTitle" idx="1"/>
          </p:nvPr>
        </p:nvSpPr>
        <p:spPr>
          <a:xfrm>
            <a:off x="838201" y="5338170"/>
            <a:ext cx="10515598" cy="474836"/>
          </a:xfrm>
        </p:spPr>
        <p:txBody>
          <a:bodyPr rtlCol="0"/>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l-SI"/>
              <a:t>Kliknite, če želite urediti slog podnaslova matrice</a:t>
            </a:r>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p>
        </p:txBody>
      </p:sp>
      <p:sp>
        <p:nvSpPr>
          <p:cNvPr id="3" name="Označba mesta za navpično besedilo 2"/>
          <p:cNvSpPr>
            <a:spLocks noGrp="1"/>
          </p:cNvSpPr>
          <p:nvPr>
            <p:ph type="body" orient="vert" idx="1"/>
          </p:nvPr>
        </p:nvSpPr>
        <p:spPr/>
        <p:txBody>
          <a:bodyPr vert="eaVert"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5" name="Označba mesta za nogo 3"/>
          <p:cNvSpPr>
            <a:spLocks noGrp="1"/>
          </p:cNvSpPr>
          <p:nvPr>
            <p:ph type="ftr" sz="quarter" idx="11"/>
          </p:nvPr>
        </p:nvSpPr>
        <p:spPr/>
        <p:txBody>
          <a:bodyPr rtlCol="0"/>
          <a:lstStyle/>
          <a:p>
            <a:pPr rtl="0"/>
            <a:endParaRPr lang="sl-SI"/>
          </a:p>
        </p:txBody>
      </p:sp>
      <p:sp>
        <p:nvSpPr>
          <p:cNvPr id="4" name="Označba mesta za datum 4"/>
          <p:cNvSpPr>
            <a:spLocks noGrp="1"/>
          </p:cNvSpPr>
          <p:nvPr>
            <p:ph type="dt" sz="half" idx="10"/>
          </p:nvPr>
        </p:nvSpPr>
        <p:spPr/>
        <p:txBody>
          <a:bodyPr rtlCol="0"/>
          <a:lstStyle/>
          <a:p>
            <a:pPr rtl="0"/>
            <a:fld id="{E5BB8175-5EF9-4520-91AC-FA35A146CF8E}" type="datetime1">
              <a:rPr lang="sl-SI" smtClean="0"/>
              <a:t>27. 05. 2024</a:t>
            </a:fld>
            <a:endParaRPr lang="sl-SI"/>
          </a:p>
        </p:txBody>
      </p:sp>
      <p:sp>
        <p:nvSpPr>
          <p:cNvPr id="6" name="Označba mesta številke diapozitiva 5"/>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p:nvPr>
        </p:nvSpPr>
        <p:spPr>
          <a:xfrm>
            <a:off x="9741693" y="365125"/>
            <a:ext cx="1600200" cy="5811838"/>
          </a:xfrm>
        </p:spPr>
        <p:txBody>
          <a:bodyPr vert="eaVert" rtlCol="0"/>
          <a:lstStyle>
            <a:lvl1pPr>
              <a:defRPr/>
            </a:lvl1pPr>
          </a:lstStyle>
          <a:p>
            <a:pPr rtl="0"/>
            <a:r>
              <a:rPr lang="sl-SI"/>
              <a:t>Kliknite, če želite urediti slog naslova matrice</a:t>
            </a:r>
          </a:p>
        </p:txBody>
      </p:sp>
      <p:sp>
        <p:nvSpPr>
          <p:cNvPr id="3" name="Označba mesta za navpično besedilo 2"/>
          <p:cNvSpPr>
            <a:spLocks noGrp="1"/>
          </p:cNvSpPr>
          <p:nvPr>
            <p:ph type="body" orient="vert" idx="1"/>
          </p:nvPr>
        </p:nvSpPr>
        <p:spPr>
          <a:xfrm>
            <a:off x="838200" y="365125"/>
            <a:ext cx="8534400" cy="5811838"/>
          </a:xfrm>
        </p:spPr>
        <p:txBody>
          <a:bodyPr vert="eaVert"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5" name="Označba mesta za nogo 3"/>
          <p:cNvSpPr>
            <a:spLocks noGrp="1"/>
          </p:cNvSpPr>
          <p:nvPr>
            <p:ph type="ftr" sz="quarter" idx="11"/>
          </p:nvPr>
        </p:nvSpPr>
        <p:spPr/>
        <p:txBody>
          <a:bodyPr rtlCol="0"/>
          <a:lstStyle/>
          <a:p>
            <a:pPr rtl="0"/>
            <a:endParaRPr lang="sl-SI"/>
          </a:p>
        </p:txBody>
      </p:sp>
      <p:sp>
        <p:nvSpPr>
          <p:cNvPr id="4" name="Označba mesta za datum 4"/>
          <p:cNvSpPr>
            <a:spLocks noGrp="1"/>
          </p:cNvSpPr>
          <p:nvPr>
            <p:ph type="dt" sz="half" idx="10"/>
          </p:nvPr>
        </p:nvSpPr>
        <p:spPr/>
        <p:txBody>
          <a:bodyPr rtlCol="0"/>
          <a:lstStyle/>
          <a:p>
            <a:pPr rtl="0"/>
            <a:fld id="{B43F7BE5-CA98-4D74-9849-200D59019BEF}" type="datetime1">
              <a:rPr lang="sl-SI" smtClean="0"/>
              <a:t>27. 05. 2024</a:t>
            </a:fld>
            <a:endParaRPr lang="sl-SI"/>
          </a:p>
        </p:txBody>
      </p:sp>
      <p:sp>
        <p:nvSpPr>
          <p:cNvPr id="6" name="Označba mesta številke diapozitiva 5"/>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lvl1pPr rtl="0">
              <a:defRPr/>
            </a:lvl1pPr>
          </a:lstStyle>
          <a:p>
            <a:pPr rtl="0"/>
            <a:r>
              <a:rPr lang="sl-SI"/>
              <a:t>Kliknite, če želite urediti slog naslova matrice</a:t>
            </a:r>
          </a:p>
        </p:txBody>
      </p:sp>
      <p:sp>
        <p:nvSpPr>
          <p:cNvPr id="3" name="Označba mesta za vsebino 2"/>
          <p:cNvSpPr>
            <a:spLocks noGrp="1"/>
          </p:cNvSpPr>
          <p:nvPr>
            <p:ph idx="1"/>
          </p:nvPr>
        </p:nvSpPr>
        <p:spPr/>
        <p:txBody>
          <a:bodyPr rtlCol="0"/>
          <a:lstStyle>
            <a:lvl1pPr rtl="0">
              <a:defRPr/>
            </a:lvl1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5" name="Označba mesta za nogo 3"/>
          <p:cNvSpPr>
            <a:spLocks noGrp="1"/>
          </p:cNvSpPr>
          <p:nvPr>
            <p:ph type="ftr" sz="quarter" idx="11"/>
          </p:nvPr>
        </p:nvSpPr>
        <p:spPr/>
        <p:txBody>
          <a:bodyPr rtlCol="0"/>
          <a:lstStyle/>
          <a:p>
            <a:pPr rtl="0"/>
            <a:endParaRPr lang="sl-SI"/>
          </a:p>
        </p:txBody>
      </p:sp>
      <p:sp>
        <p:nvSpPr>
          <p:cNvPr id="4" name="Označba mesta za datum 4"/>
          <p:cNvSpPr>
            <a:spLocks noGrp="1"/>
          </p:cNvSpPr>
          <p:nvPr>
            <p:ph type="dt" sz="half" idx="10"/>
          </p:nvPr>
        </p:nvSpPr>
        <p:spPr/>
        <p:txBody>
          <a:bodyPr rtlCol="0"/>
          <a:lstStyle/>
          <a:p>
            <a:pPr rtl="0"/>
            <a:fld id="{212533A1-AA10-491B-B4B3-506D8723FE7C}" type="datetime1">
              <a:rPr lang="sl-SI" smtClean="0"/>
              <a:t>27. 05. 2024</a:t>
            </a:fld>
            <a:endParaRPr lang="sl-SI"/>
          </a:p>
        </p:txBody>
      </p:sp>
      <p:sp>
        <p:nvSpPr>
          <p:cNvPr id="6" name="Označba mesta številke diapozitiva 5"/>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lava odseka">
    <p:spTree>
      <p:nvGrpSpPr>
        <p:cNvPr id="1" name=""/>
        <p:cNvGrpSpPr/>
        <p:nvPr/>
      </p:nvGrpSpPr>
      <p:grpSpPr>
        <a:xfrm>
          <a:off x="0" y="0"/>
          <a:ext cx="0" cy="0"/>
          <a:chOff x="0" y="0"/>
          <a:chExt cx="0" cy="0"/>
        </a:xfrm>
      </p:grpSpPr>
      <p:sp>
        <p:nvSpPr>
          <p:cNvPr id="7" name="Pravokotnik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 name="Naslov 1"/>
          <p:cNvSpPr>
            <a:spLocks noGrp="1"/>
          </p:cNvSpPr>
          <p:nvPr>
            <p:ph type="title"/>
          </p:nvPr>
        </p:nvSpPr>
        <p:spPr>
          <a:xfrm>
            <a:off x="841248" y="3429000"/>
            <a:ext cx="9601200" cy="1838519"/>
          </a:xfrm>
        </p:spPr>
        <p:txBody>
          <a:bodyPr rtlCol="0" anchor="b">
            <a:normAutofit/>
          </a:bodyPr>
          <a:lstStyle>
            <a:lvl1pPr>
              <a:defRPr sz="5200">
                <a:solidFill>
                  <a:schemeClr val="bg1"/>
                </a:solidFill>
              </a:defRPr>
            </a:lvl1pPr>
          </a:lstStyle>
          <a:p>
            <a:pPr rtl="0"/>
            <a:r>
              <a:rPr lang="sl-SI"/>
              <a:t>Kliknite, če želite urediti slog naslova matrice</a:t>
            </a:r>
          </a:p>
        </p:txBody>
      </p:sp>
      <p:sp>
        <p:nvSpPr>
          <p:cNvPr id="3" name="Označba mesta besedila 2"/>
          <p:cNvSpPr>
            <a:spLocks noGrp="1"/>
          </p:cNvSpPr>
          <p:nvPr>
            <p:ph type="body" idx="1"/>
          </p:nvPr>
        </p:nvSpPr>
        <p:spPr>
          <a:xfrm>
            <a:off x="841248" y="5340096"/>
            <a:ext cx="9601200" cy="475488"/>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sl-SI"/>
              <a:t>Kliknite za urejanje slogov besedila matrice</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1145224"/>
          </a:xfrm>
        </p:spPr>
        <p:txBody>
          <a:bodyPr rtlCol="0"/>
          <a:lstStyle>
            <a:lvl1pPr rtl="0">
              <a:defRPr/>
            </a:lvl1pPr>
          </a:lstStyle>
          <a:p>
            <a:pPr rtl="0"/>
            <a:r>
              <a:rPr lang="sl-SI"/>
              <a:t>Kliknite, če želite urediti slog naslova matrice</a:t>
            </a:r>
          </a:p>
        </p:txBody>
      </p:sp>
      <p:sp>
        <p:nvSpPr>
          <p:cNvPr id="3" name="Označba mesta za vsebino 2"/>
          <p:cNvSpPr>
            <a:spLocks noGrp="1"/>
          </p:cNvSpPr>
          <p:nvPr>
            <p:ph sz="half" idx="1"/>
          </p:nvPr>
        </p:nvSpPr>
        <p:spPr>
          <a:xfrm>
            <a:off x="838200" y="1825625"/>
            <a:ext cx="5029200" cy="4351338"/>
          </a:xfrm>
        </p:spPr>
        <p:txBody>
          <a:bodyPr rtlCol="0">
            <a:normAutofit/>
          </a:bodyPr>
          <a:lstStyle>
            <a:lvl1pPr rtl="0">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4" name="Označba mesta vsebine 3"/>
          <p:cNvSpPr>
            <a:spLocks noGrp="1"/>
          </p:cNvSpPr>
          <p:nvPr>
            <p:ph sz="half" idx="2"/>
          </p:nvPr>
        </p:nvSpPr>
        <p:spPr>
          <a:xfrm>
            <a:off x="6324600" y="1825625"/>
            <a:ext cx="5029200" cy="4351338"/>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6" name="Označba mesta za nogo 4"/>
          <p:cNvSpPr>
            <a:spLocks noGrp="1"/>
          </p:cNvSpPr>
          <p:nvPr>
            <p:ph type="ftr" sz="quarter" idx="11"/>
          </p:nvPr>
        </p:nvSpPr>
        <p:spPr/>
        <p:txBody>
          <a:bodyPr rtlCol="0"/>
          <a:lstStyle/>
          <a:p>
            <a:pPr rtl="0"/>
            <a:endParaRPr lang="sl-SI"/>
          </a:p>
        </p:txBody>
      </p:sp>
      <p:sp>
        <p:nvSpPr>
          <p:cNvPr id="5" name="Označba mesta za datum 5"/>
          <p:cNvSpPr>
            <a:spLocks noGrp="1"/>
          </p:cNvSpPr>
          <p:nvPr>
            <p:ph type="dt" sz="half" idx="10"/>
          </p:nvPr>
        </p:nvSpPr>
        <p:spPr/>
        <p:txBody>
          <a:bodyPr rtlCol="0"/>
          <a:lstStyle/>
          <a:p>
            <a:pPr rtl="0"/>
            <a:fld id="{2234C052-BEED-4CD1-A335-A0E59A9D51DD}" type="datetime1">
              <a:rPr lang="sl-SI" smtClean="0"/>
              <a:t>27. 05. 2024</a:t>
            </a:fld>
            <a:endParaRPr lang="sl-SI"/>
          </a:p>
        </p:txBody>
      </p:sp>
      <p:sp>
        <p:nvSpPr>
          <p:cNvPr id="7" name="Označba mesta številke diapozitiva 6"/>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p>
        </p:txBody>
      </p:sp>
      <p:sp>
        <p:nvSpPr>
          <p:cNvPr id="3" name="Označba mesta besedila 2"/>
          <p:cNvSpPr>
            <a:spLocks noGrp="1"/>
          </p:cNvSpPr>
          <p:nvPr>
            <p:ph type="body" idx="1"/>
          </p:nvPr>
        </p:nvSpPr>
        <p:spPr>
          <a:xfrm>
            <a:off x="839788" y="1828800"/>
            <a:ext cx="5029200" cy="685800"/>
          </a:xfrm>
        </p:spPr>
        <p:txBody>
          <a:bodyPr rtlCol="0"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4" name="Označba mesta vsebine 3"/>
          <p:cNvSpPr>
            <a:spLocks noGrp="1"/>
          </p:cNvSpPr>
          <p:nvPr>
            <p:ph sz="half" idx="2"/>
          </p:nvPr>
        </p:nvSpPr>
        <p:spPr>
          <a:xfrm>
            <a:off x="839788" y="2514600"/>
            <a:ext cx="5029200" cy="3675063"/>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5" name="Označba mesta za besedilo 4"/>
          <p:cNvSpPr>
            <a:spLocks noGrp="1"/>
          </p:cNvSpPr>
          <p:nvPr>
            <p:ph type="body" sz="quarter" idx="3"/>
          </p:nvPr>
        </p:nvSpPr>
        <p:spPr>
          <a:xfrm>
            <a:off x="6326188" y="1828800"/>
            <a:ext cx="5029200" cy="685800"/>
          </a:xfrm>
        </p:spPr>
        <p:txBody>
          <a:bodyPr rtlCol="0"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6" name="Označba mesta za vsebino 5"/>
          <p:cNvSpPr>
            <a:spLocks noGrp="1"/>
          </p:cNvSpPr>
          <p:nvPr>
            <p:ph sz="quarter" idx="4"/>
          </p:nvPr>
        </p:nvSpPr>
        <p:spPr>
          <a:xfrm>
            <a:off x="6326188" y="2514600"/>
            <a:ext cx="5029200" cy="3675063"/>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8" name="Označba mesta za nogo 6"/>
          <p:cNvSpPr>
            <a:spLocks noGrp="1"/>
          </p:cNvSpPr>
          <p:nvPr>
            <p:ph type="ftr" sz="quarter" idx="11"/>
          </p:nvPr>
        </p:nvSpPr>
        <p:spPr/>
        <p:txBody>
          <a:bodyPr rtlCol="0"/>
          <a:lstStyle/>
          <a:p>
            <a:pPr rtl="0"/>
            <a:endParaRPr lang="sl-SI"/>
          </a:p>
        </p:txBody>
      </p:sp>
      <p:sp>
        <p:nvSpPr>
          <p:cNvPr id="7" name="Označba mesta za datum 7"/>
          <p:cNvSpPr>
            <a:spLocks noGrp="1"/>
          </p:cNvSpPr>
          <p:nvPr>
            <p:ph type="dt" sz="half" idx="10"/>
          </p:nvPr>
        </p:nvSpPr>
        <p:spPr/>
        <p:txBody>
          <a:bodyPr rtlCol="0"/>
          <a:lstStyle/>
          <a:p>
            <a:pPr rtl="0"/>
            <a:fld id="{D0F79E62-C94E-47CA-A04B-28FFD375570B}" type="datetime1">
              <a:rPr lang="sl-SI" smtClean="0"/>
              <a:t>27. 05. 2024</a:t>
            </a:fld>
            <a:endParaRPr lang="sl-SI"/>
          </a:p>
        </p:txBody>
      </p:sp>
      <p:sp>
        <p:nvSpPr>
          <p:cNvPr id="9" name="Označba mesta za številko diapozitiva 8"/>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p>
        </p:txBody>
      </p:sp>
      <p:sp>
        <p:nvSpPr>
          <p:cNvPr id="4" name="Označba mesta za nogo 2"/>
          <p:cNvSpPr>
            <a:spLocks noGrp="1"/>
          </p:cNvSpPr>
          <p:nvPr>
            <p:ph type="ftr" sz="quarter" idx="11"/>
          </p:nvPr>
        </p:nvSpPr>
        <p:spPr/>
        <p:txBody>
          <a:bodyPr rtlCol="0"/>
          <a:lstStyle/>
          <a:p>
            <a:pPr rtl="0"/>
            <a:endParaRPr lang="sl-SI"/>
          </a:p>
        </p:txBody>
      </p:sp>
      <p:sp>
        <p:nvSpPr>
          <p:cNvPr id="3" name="Označba mesta za datum 3"/>
          <p:cNvSpPr>
            <a:spLocks noGrp="1"/>
          </p:cNvSpPr>
          <p:nvPr>
            <p:ph type="dt" sz="half" idx="10"/>
          </p:nvPr>
        </p:nvSpPr>
        <p:spPr/>
        <p:txBody>
          <a:bodyPr rtlCol="0"/>
          <a:lstStyle/>
          <a:p>
            <a:pPr rtl="0"/>
            <a:fld id="{FD0DF87C-D453-4F5C-9228-81329545492F}" type="datetime1">
              <a:rPr lang="sl-SI" smtClean="0"/>
              <a:t>27. 05. 2024</a:t>
            </a:fld>
            <a:endParaRPr lang="sl-SI"/>
          </a:p>
        </p:txBody>
      </p:sp>
      <p:sp>
        <p:nvSpPr>
          <p:cNvPr id="5" name="Označba mesta za številko diapozitiva 4"/>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3" name="Označba mesta za nogo 1"/>
          <p:cNvSpPr>
            <a:spLocks noGrp="1"/>
          </p:cNvSpPr>
          <p:nvPr>
            <p:ph type="ftr" sz="quarter" idx="11"/>
          </p:nvPr>
        </p:nvSpPr>
        <p:spPr/>
        <p:txBody>
          <a:bodyPr rtlCol="0"/>
          <a:lstStyle/>
          <a:p>
            <a:pPr rtl="0"/>
            <a:endParaRPr lang="sl-SI"/>
          </a:p>
        </p:txBody>
      </p:sp>
      <p:sp>
        <p:nvSpPr>
          <p:cNvPr id="2" name="Označba mesta za datum 2"/>
          <p:cNvSpPr>
            <a:spLocks noGrp="1"/>
          </p:cNvSpPr>
          <p:nvPr>
            <p:ph type="dt" sz="half" idx="10"/>
          </p:nvPr>
        </p:nvSpPr>
        <p:spPr/>
        <p:txBody>
          <a:bodyPr rtlCol="0"/>
          <a:lstStyle/>
          <a:p>
            <a:pPr rtl="0"/>
            <a:fld id="{56F6343E-E55C-4BCB-BD00-5AAFD07DB48F}" type="datetime1">
              <a:rPr lang="sl-SI" smtClean="0"/>
              <a:t>27. 05. 2024</a:t>
            </a:fld>
            <a:endParaRPr lang="sl-SI"/>
          </a:p>
        </p:txBody>
      </p:sp>
      <p:sp>
        <p:nvSpPr>
          <p:cNvPr id="4" name="Označba mesta za številko diapozitiva 3"/>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7924800" y="1524000"/>
            <a:ext cx="3429000" cy="1905000"/>
          </a:xfrm>
        </p:spPr>
        <p:txBody>
          <a:bodyPr rtlCol="0" anchor="b">
            <a:normAutofit/>
          </a:bodyPr>
          <a:lstStyle>
            <a:lvl1pPr>
              <a:defRPr sz="3400"/>
            </a:lvl1pPr>
          </a:lstStyle>
          <a:p>
            <a:pPr rtl="0"/>
            <a:r>
              <a:rPr lang="sl-SI"/>
              <a:t>Kliknite, če želite urediti slog naslova matrice</a:t>
            </a:r>
          </a:p>
        </p:txBody>
      </p:sp>
      <p:sp>
        <p:nvSpPr>
          <p:cNvPr id="3" name="Označba mesta za vsebino 2"/>
          <p:cNvSpPr>
            <a:spLocks noGrp="1"/>
          </p:cNvSpPr>
          <p:nvPr>
            <p:ph idx="1"/>
          </p:nvPr>
        </p:nvSpPr>
        <p:spPr>
          <a:xfrm>
            <a:off x="838200" y="685800"/>
            <a:ext cx="6400800" cy="5257800"/>
          </a:xfrm>
        </p:spPr>
        <p:txBody>
          <a:bodyPr rtlCol="0">
            <a:normAutofit/>
          </a:bodyPr>
          <a:lstStyle>
            <a:lvl1pPr rtl="0">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4" name="Označba mesta besedila 3"/>
          <p:cNvSpPr>
            <a:spLocks noGrp="1"/>
          </p:cNvSpPr>
          <p:nvPr>
            <p:ph type="body" sz="half" idx="2"/>
          </p:nvPr>
        </p:nvSpPr>
        <p:spPr>
          <a:xfrm>
            <a:off x="7924800" y="3581400"/>
            <a:ext cx="3429000" cy="1828800"/>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Kliknite za urejanje slogov besedila matrice</a:t>
            </a:r>
          </a:p>
        </p:txBody>
      </p:sp>
      <p:sp>
        <p:nvSpPr>
          <p:cNvPr id="6" name="Označba mesta za nogo 4"/>
          <p:cNvSpPr>
            <a:spLocks noGrp="1"/>
          </p:cNvSpPr>
          <p:nvPr>
            <p:ph type="ftr" sz="quarter" idx="11"/>
          </p:nvPr>
        </p:nvSpPr>
        <p:spPr/>
        <p:txBody>
          <a:bodyPr rtlCol="0"/>
          <a:lstStyle/>
          <a:p>
            <a:pPr rtl="0"/>
            <a:endParaRPr lang="sl-SI"/>
          </a:p>
        </p:txBody>
      </p:sp>
      <p:sp>
        <p:nvSpPr>
          <p:cNvPr id="5" name="Označba mesta za datum 5"/>
          <p:cNvSpPr>
            <a:spLocks noGrp="1"/>
          </p:cNvSpPr>
          <p:nvPr>
            <p:ph type="dt" sz="half" idx="10"/>
          </p:nvPr>
        </p:nvSpPr>
        <p:spPr/>
        <p:txBody>
          <a:bodyPr rtlCol="0"/>
          <a:lstStyle/>
          <a:p>
            <a:pPr rtl="0"/>
            <a:fld id="{AFA3E7EA-A254-4F72-A45B-19279E98D348}" type="datetime1">
              <a:rPr lang="sl-SI" smtClean="0"/>
              <a:t>27. 05. 2024</a:t>
            </a:fld>
            <a:endParaRPr lang="sl-SI"/>
          </a:p>
        </p:txBody>
      </p:sp>
      <p:sp>
        <p:nvSpPr>
          <p:cNvPr id="7" name="Označba mesta številke diapozitiva 6"/>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2" name="Naslov 1"/>
          <p:cNvSpPr>
            <a:spLocks noGrp="1"/>
          </p:cNvSpPr>
          <p:nvPr>
            <p:ph type="title"/>
          </p:nvPr>
        </p:nvSpPr>
        <p:spPr>
          <a:xfrm>
            <a:off x="7924800" y="1527048"/>
            <a:ext cx="3429000" cy="1901952"/>
          </a:xfrm>
        </p:spPr>
        <p:txBody>
          <a:bodyPr rtlCol="0" anchor="b">
            <a:normAutofit/>
          </a:bodyPr>
          <a:lstStyle>
            <a:lvl1pPr>
              <a:defRPr sz="3400"/>
            </a:lvl1pPr>
          </a:lstStyle>
          <a:p>
            <a:pPr rtl="0"/>
            <a:r>
              <a:rPr lang="sl-SI"/>
              <a:t>Kliknite, če želite urediti slog naslova matrice</a:t>
            </a:r>
          </a:p>
        </p:txBody>
      </p:sp>
      <p:sp>
        <p:nvSpPr>
          <p:cNvPr id="3" name="Označba mesta za sliko 2" descr="Prazna označba mesta za dodajanje slike. Kliknite označbo mesta in izberite sliko, ki jo želite dodati."/>
          <p:cNvSpPr>
            <a:spLocks noGrp="1"/>
          </p:cNvSpPr>
          <p:nvPr>
            <p:ph type="pic" idx="1"/>
          </p:nvPr>
        </p:nvSpPr>
        <p:spPr>
          <a:xfrm>
            <a:off x="838198" y="685800"/>
            <a:ext cx="6400800" cy="5257800"/>
          </a:xfrm>
        </p:spPr>
        <p:txBody>
          <a:bodyPr rtlCol="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a:t>Kliknite ikono, če želite dodati sliko</a:t>
            </a:r>
          </a:p>
        </p:txBody>
      </p:sp>
      <p:sp>
        <p:nvSpPr>
          <p:cNvPr id="4" name="Označba mesta besedila 3"/>
          <p:cNvSpPr>
            <a:spLocks noGrp="1"/>
          </p:cNvSpPr>
          <p:nvPr>
            <p:ph type="body" sz="half" idx="2"/>
          </p:nvPr>
        </p:nvSpPr>
        <p:spPr>
          <a:xfrm>
            <a:off x="7924800" y="3581400"/>
            <a:ext cx="3428999" cy="1828800"/>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Kliknite za urejanje slogov besedila matrice</a:t>
            </a:r>
          </a:p>
        </p:txBody>
      </p:sp>
      <p:sp>
        <p:nvSpPr>
          <p:cNvPr id="6" name="Označba mesta za nogo 4"/>
          <p:cNvSpPr>
            <a:spLocks noGrp="1"/>
          </p:cNvSpPr>
          <p:nvPr>
            <p:ph type="ftr" sz="quarter" idx="11"/>
          </p:nvPr>
        </p:nvSpPr>
        <p:spPr/>
        <p:txBody>
          <a:bodyPr rtlCol="0"/>
          <a:lstStyle/>
          <a:p>
            <a:pPr rtl="0"/>
            <a:endParaRPr lang="sl-SI"/>
          </a:p>
        </p:txBody>
      </p:sp>
      <p:sp>
        <p:nvSpPr>
          <p:cNvPr id="5" name="Označba mesta za datum 5"/>
          <p:cNvSpPr>
            <a:spLocks noGrp="1"/>
          </p:cNvSpPr>
          <p:nvPr>
            <p:ph type="dt" sz="half" idx="10"/>
          </p:nvPr>
        </p:nvSpPr>
        <p:spPr/>
        <p:txBody>
          <a:bodyPr rtlCol="0"/>
          <a:lstStyle/>
          <a:p>
            <a:pPr rtl="0"/>
            <a:fld id="{01935CE2-300F-429D-B29B-584AB6B47C97}" type="datetime1">
              <a:rPr lang="sl-SI" smtClean="0"/>
              <a:t>27. 05. 2024</a:t>
            </a:fld>
            <a:endParaRPr lang="sl-SI"/>
          </a:p>
        </p:txBody>
      </p:sp>
      <p:sp>
        <p:nvSpPr>
          <p:cNvPr id="7" name="Označba mesta številke diapozitiva 6"/>
          <p:cNvSpPr>
            <a:spLocks noGrp="1"/>
          </p:cNvSpPr>
          <p:nvPr>
            <p:ph type="sldNum" sz="quarter" idx="12"/>
          </p:nvPr>
        </p:nvSpPr>
        <p:spPr/>
        <p:txBody>
          <a:bodyPr rtlCol="0"/>
          <a:lstStyle/>
          <a:p>
            <a:pPr rtl="0"/>
            <a:fld id="{B13333A4-2EF1-4B79-B68C-AB20E66B4822}" type="slidenum">
              <a:rPr lang="sl-SI" smtClean="0"/>
              <a:t>‹#›</a:t>
            </a:fld>
            <a:endParaRPr lang="sl-SI"/>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CD4"/>
        </a:solidFill>
        <a:effectLst/>
      </p:bgPr>
    </p:bg>
    <p:spTree>
      <p:nvGrpSpPr>
        <p:cNvPr id="1" name=""/>
        <p:cNvGrpSpPr/>
        <p:nvPr/>
      </p:nvGrpSpPr>
      <p:grpSpPr>
        <a:xfrm>
          <a:off x="0" y="0"/>
          <a:ext cx="0" cy="0"/>
          <a:chOff x="0" y="0"/>
          <a:chExt cx="0" cy="0"/>
        </a:xfrm>
      </p:grpSpPr>
      <p:sp>
        <p:nvSpPr>
          <p:cNvPr id="7" name="Pravokotnik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 name="Označba mesta za naslov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pPr rtl="0"/>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p>
        </p:txBody>
      </p:sp>
      <p:sp>
        <p:nvSpPr>
          <p:cNvPr id="5" name="Označba mesta za nogo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pPr rtl="0"/>
            <a:endParaRPr lang="sl-SI"/>
          </a:p>
        </p:txBody>
      </p:sp>
      <p:sp>
        <p:nvSpPr>
          <p:cNvPr id="4" name="Označba mesta za datum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4C287EA0-6D24-47FD-9772-FF2EB91C34E4}" type="datetime1">
              <a:rPr lang="sl-SI" smtClean="0"/>
              <a:pPr/>
              <a:t>27. 05. 2024</a:t>
            </a:fld>
            <a:endParaRPr lang="sl-SI"/>
          </a:p>
        </p:txBody>
      </p:sp>
      <p:sp>
        <p:nvSpPr>
          <p:cNvPr id="6" name="Označba mesta številke diapozitiva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pPr rtl="0"/>
            <a:fld id="{B13333A4-2EF1-4B79-B68C-AB20E66B4822}" type="slidenum">
              <a:rPr lang="sl-SI" smtClean="0"/>
              <a:pPr rtl="0"/>
              <a:t>‹#›</a:t>
            </a:fld>
            <a:endParaRPr lang="sl-SI"/>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xhere.com/ko/photo/948939"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E3E1E2"/>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17E853B-597E-9417-A605-4A31C855CB96}"/>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sharpenSoften amount="7000"/>
                    </a14:imgEffect>
                    <a14:imgEffect>
                      <a14:colorTemperature colorTemp="7164"/>
                    </a14:imgEffect>
                    <a14:imgEffect>
                      <a14:saturation sat="60000"/>
                    </a14:imgEffect>
                    <a14:imgEffect>
                      <a14:brightnessContrast bright="1000" contrast="-27000"/>
                    </a14:imgEffect>
                  </a14:imgLayer>
                </a14:imgProps>
              </a:ext>
              <a:ext uri="{28A0092B-C50C-407E-A947-70E740481C1C}">
                <a14:useLocalDpi xmlns:a14="http://schemas.microsoft.com/office/drawing/2010/main" val="0"/>
              </a:ext>
            </a:extLst>
          </a:blip>
          <a:srcRect t="7877" b="26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ravokotnik 3">
            <a:extLst>
              <a:ext uri="{FF2B5EF4-FFF2-40B4-BE49-F238E27FC236}">
                <a16:creationId xmlns:a16="http://schemas.microsoft.com/office/drawing/2014/main" id="{2025521E-BE6E-9AD1-83C3-F77B7C27D907}"/>
              </a:ext>
            </a:extLst>
          </p:cNvPr>
          <p:cNvSpPr/>
          <p:nvPr/>
        </p:nvSpPr>
        <p:spPr>
          <a:xfrm>
            <a:off x="0" y="3933056"/>
            <a:ext cx="12192000" cy="2088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54A1B6"/>
              </a:solidFill>
              <a:latin typeface="Open Sans" pitchFamily="2" charset="0"/>
              <a:ea typeface="Open Sans" pitchFamily="2" charset="0"/>
              <a:cs typeface="Open Sans" pitchFamily="2" charset="0"/>
            </a:endParaRPr>
          </a:p>
        </p:txBody>
      </p:sp>
      <p:sp>
        <p:nvSpPr>
          <p:cNvPr id="9" name="Pravokotnik 8">
            <a:extLst>
              <a:ext uri="{FF2B5EF4-FFF2-40B4-BE49-F238E27FC236}">
                <a16:creationId xmlns:a16="http://schemas.microsoft.com/office/drawing/2014/main" id="{B93088D9-F2E3-98E7-7743-EBA748F50E12}"/>
              </a:ext>
            </a:extLst>
          </p:cNvPr>
          <p:cNvSpPr/>
          <p:nvPr/>
        </p:nvSpPr>
        <p:spPr>
          <a:xfrm>
            <a:off x="7896200" y="4823309"/>
            <a:ext cx="4295800" cy="11800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p:cNvSpPr>
            <a:spLocks noGrp="1"/>
          </p:cNvSpPr>
          <p:nvPr>
            <p:ph type="ctrTitle"/>
          </p:nvPr>
        </p:nvSpPr>
        <p:spPr>
          <a:xfrm>
            <a:off x="2665495" y="4113528"/>
            <a:ext cx="7335350" cy="1158446"/>
          </a:xfrm>
        </p:spPr>
        <p:txBody>
          <a:bodyPr rtlCol="0">
            <a:noAutofit/>
          </a:bodyPr>
          <a:lstStyle/>
          <a:p>
            <a:pPr rtl="0"/>
            <a:r>
              <a:rPr lang="sl-SI" sz="4800" b="1">
                <a:solidFill>
                  <a:schemeClr val="bg1"/>
                </a:solidFill>
                <a:latin typeface="Corbel" panose="020B0503020204020204" pitchFamily="34" charset="0"/>
                <a:cs typeface="Times New Roman" panose="02020603050405020304" pitchFamily="18" charset="0"/>
              </a:rPr>
              <a:t>OCPS </a:t>
            </a:r>
            <a:r>
              <a:rPr lang="sl-SI" sz="4800" b="1">
                <a:solidFill>
                  <a:schemeClr val="bg1"/>
                </a:solidFill>
                <a:effectLst/>
                <a:latin typeface="Corbel" panose="020B0503020204020204" pitchFamily="34" charset="0"/>
                <a:ea typeface="Calibri" panose="020F0502020204030204" pitchFamily="34" charset="0"/>
                <a:cs typeface="Calibri" panose="020F0502020204030204" pitchFamily="34" charset="0"/>
              </a:rPr>
              <a:t>Č</a:t>
            </a:r>
            <a:r>
              <a:rPr lang="sl-SI" sz="4800" b="1">
                <a:solidFill>
                  <a:schemeClr val="bg1"/>
                </a:solidFill>
                <a:effectLst/>
                <a:latin typeface="Corbel" panose="020B0503020204020204" pitchFamily="34" charset="0"/>
                <a:ea typeface="Calibri" panose="020F0502020204030204" pitchFamily="34" charset="0"/>
                <a:cs typeface="Times New Roman" panose="02020603050405020304" pitchFamily="18" charset="0"/>
              </a:rPr>
              <a:t>RNOMELJ</a:t>
            </a:r>
            <a:endParaRPr lang="sl-SI" sz="4800" b="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Podnaslov 2"/>
          <p:cNvSpPr>
            <a:spLocks noGrp="1"/>
          </p:cNvSpPr>
          <p:nvPr>
            <p:ph type="subTitle" idx="1"/>
          </p:nvPr>
        </p:nvSpPr>
        <p:spPr>
          <a:xfrm>
            <a:off x="2665494" y="5336898"/>
            <a:ext cx="10515598" cy="474836"/>
          </a:xfrm>
        </p:spPr>
        <p:txBody>
          <a:bodyPr rtlCol="0">
            <a:noAutofit/>
          </a:bodyPr>
          <a:lstStyle/>
          <a:p>
            <a:pPr rtl="0"/>
            <a:r>
              <a:rPr lang="sl-SI" sz="2800">
                <a:solidFill>
                  <a:schemeClr val="bg1"/>
                </a:solidFill>
                <a:latin typeface="Corbel" panose="020B0503020204020204" pitchFamily="34" charset="0"/>
                <a:cs typeface="Times New Roman" panose="02020603050405020304" pitchFamily="18" charset="0"/>
              </a:rPr>
              <a:t>23. maj 2024</a:t>
            </a:r>
            <a:endParaRPr lang="sl-SI" sz="2800" b="1">
              <a:solidFill>
                <a:schemeClr val="bg1"/>
              </a:solidFill>
              <a:latin typeface="Auto 1 Lt LF"/>
              <a:cs typeface="Times New Roman" panose="02020603050405020304" pitchFamily="18" charset="0"/>
            </a:endParaRPr>
          </a:p>
        </p:txBody>
      </p:sp>
      <p:pic>
        <p:nvPicPr>
          <p:cNvPr id="15" name="Slika 14">
            <a:extLst>
              <a:ext uri="{FF2B5EF4-FFF2-40B4-BE49-F238E27FC236}">
                <a16:creationId xmlns:a16="http://schemas.microsoft.com/office/drawing/2014/main" id="{668D1FFD-8049-00D9-BEF6-DDEBC6404616}"/>
              </a:ext>
            </a:extLst>
          </p:cNvPr>
          <p:cNvPicPr>
            <a:picLocks noChangeAspect="1"/>
          </p:cNvPicPr>
          <p:nvPr/>
        </p:nvPicPr>
        <p:blipFill rotWithShape="1">
          <a:blip r:embed="rId5"/>
          <a:srcRect l="15483" t="13943" r="1873"/>
          <a:stretch/>
        </p:blipFill>
        <p:spPr>
          <a:xfrm>
            <a:off x="9305569" y="4008799"/>
            <a:ext cx="2752102" cy="604956"/>
          </a:xfrm>
          <a:prstGeom prst="rect">
            <a:avLst/>
          </a:prstGeom>
        </p:spPr>
      </p:pic>
      <p:pic>
        <p:nvPicPr>
          <p:cNvPr id="5" name="Slika 4">
            <a:extLst>
              <a:ext uri="{FF2B5EF4-FFF2-40B4-BE49-F238E27FC236}">
                <a16:creationId xmlns:a16="http://schemas.microsoft.com/office/drawing/2014/main" id="{96EB9187-434E-7CBF-8C7A-048D5D9122DE}"/>
              </a:ext>
            </a:extLst>
          </p:cNvPr>
          <p:cNvPicPr>
            <a:picLocks noChangeAspect="1"/>
          </p:cNvPicPr>
          <p:nvPr/>
        </p:nvPicPr>
        <p:blipFill>
          <a:blip r:embed="rId6">
            <a:clrChange>
              <a:clrFrom>
                <a:srgbClr val="8BA11A"/>
              </a:clrFrom>
              <a:clrTo>
                <a:srgbClr val="8BA11A">
                  <a:alpha val="0"/>
                </a:srgbClr>
              </a:clrTo>
            </a:clrChange>
            <a:extLst>
              <a:ext uri="{BEBA8EAE-BF5A-486C-A8C5-ECC9F3942E4B}">
                <a14:imgProps xmlns:a14="http://schemas.microsoft.com/office/drawing/2010/main">
                  <a14:imgLayer r:embed="rId7">
                    <a14:imgEffect>
                      <a14:backgroundRemoval t="9707" b="89894" l="5321" r="96185">
                        <a14:foregroundMark x1="90663" y1="12500" x2="92871" y2="16489"/>
                        <a14:foregroundMark x1="94378" y1="13564" x2="96285" y2="15027"/>
                        <a14:foregroundMark x1="18066" y1="86407" x2="17269" y2="86569"/>
                        <a14:foregroundMark x1="7682" y1="68963" x2="5321" y2="64628"/>
                        <a14:foregroundMark x1="17269" y1="86569" x2="16852" y2="85804"/>
                        <a14:foregroundMark x1="5321" y1="64628" x2="10542" y2="38963"/>
                        <a14:foregroundMark x1="58936" y1="87899" x2="69679" y2="87899"/>
                        <a14:foregroundMark x1="60141" y1="89894" x2="65161" y2="89761"/>
                        <a14:foregroundMark x1="20582" y1="89096" x2="28012" y2="89229"/>
                        <a14:foregroundMark x1="28012" y1="89229" x2="29819" y2="88431"/>
                        <a14:backgroundMark x1="14257" y1="72739" x2="10944" y2="76064"/>
                        <a14:backgroundMark x1="22390" y1="79521" x2="24297" y2="86436"/>
                        <a14:backgroundMark x1="32329" y1="85372" x2="26506" y2="86436"/>
                        <a14:backgroundMark x1="19076" y1="84441" x2="9438" y2="71277"/>
                        <a14:backgroundMark x1="21988" y1="86436" x2="19779" y2="84973"/>
                        <a14:backgroundMark x1="17570" y1="83378" x2="11747" y2="77128"/>
                        <a14:backgroundMark x1="17972" y1="84973" x2="15060" y2="81915"/>
                        <a14:backgroundMark x1="11345" y1="75665" x2="10241" y2="73670"/>
                        <a14:backgroundMark x1="9137" y1="71277" x2="9137" y2="71277"/>
                        <a14:backgroundMark x1="9438" y1="73670" x2="9438" y2="73670"/>
                        <a14:backgroundMark x1="9137" y1="71676" x2="9137" y2="71676"/>
                        <a14:backgroundMark x1="10241" y1="72739" x2="10241" y2="72739"/>
                        <a14:backgroundMark x1="35341" y1="81915" x2="32028" y2="84973"/>
                        <a14:backgroundMark x1="35743" y1="82447" x2="35743" y2="82447"/>
                        <a14:backgroundMark x1="22102" y1="87204" x2="15361" y2="83378"/>
                        <a14:backgroundMark x1="23193" y1="86436" x2="20582" y2="84973"/>
                        <a14:backgroundMark x1="11345" y1="75133" x2="8735" y2="70213"/>
                        <a14:backgroundMark x1="12048" y1="74202" x2="9137" y2="71277"/>
                        <a14:backgroundMark x1="36044" y1="82447" x2="36044" y2="82447"/>
                        <a14:backgroundMark x1="36044" y1="80053" x2="36044" y2="82447"/>
                        <a14:backgroundMark x1="10944" y1="73138" x2="8735" y2="69814"/>
                        <a14:backgroundMark x1="10542" y1="73670" x2="8333" y2="69814"/>
                        <a14:backgroundMark x1="10944" y1="73005" x2="7831" y2="69415"/>
                        <a14:backgroundMark x1="8835" y1="71277" x2="7731" y2="68617"/>
                        <a14:backgroundMark x1="18373" y1="86702" x2="17972" y2="86303"/>
                        <a14:backgroundMark x1="36145" y1="82713" x2="35743" y2="83245"/>
                        <a14:backgroundMark x1="37149" y1="82048" x2="36145" y2="82979"/>
                        <a14:backgroundMark x1="8534" y1="70346" x2="7731" y2="68484"/>
                      </a14:backgroundRemoval>
                    </a14:imgEffect>
                  </a14:imgLayer>
                </a14:imgProps>
              </a:ext>
            </a:extLst>
          </a:blip>
          <a:stretch>
            <a:fillRect/>
          </a:stretch>
        </p:blipFill>
        <p:spPr>
          <a:xfrm>
            <a:off x="3042" y="3970920"/>
            <a:ext cx="2708582" cy="2045051"/>
          </a:xfrm>
          <a:prstGeom prst="rect">
            <a:avLst/>
          </a:prstGeom>
        </p:spPr>
      </p:pic>
      <p:pic>
        <p:nvPicPr>
          <p:cNvPr id="7" name="Slika 6">
            <a:extLst>
              <a:ext uri="{FF2B5EF4-FFF2-40B4-BE49-F238E27FC236}">
                <a16:creationId xmlns:a16="http://schemas.microsoft.com/office/drawing/2014/main" id="{DF96D3A2-46CF-7F10-AC66-6CABBBD88C9F}"/>
              </a:ext>
            </a:extLst>
          </p:cNvPr>
          <p:cNvPicPr>
            <a:picLocks noChangeAspect="1"/>
          </p:cNvPicPr>
          <p:nvPr/>
        </p:nvPicPr>
        <p:blipFill>
          <a:blip r:embed="rId8"/>
          <a:stretch>
            <a:fillRect/>
          </a:stretch>
        </p:blipFill>
        <p:spPr>
          <a:xfrm>
            <a:off x="10574167" y="5552573"/>
            <a:ext cx="1505694" cy="385899"/>
          </a:xfrm>
          <a:prstGeom prst="rect">
            <a:avLst/>
          </a:prstGeom>
        </p:spPr>
      </p:pic>
      <p:pic>
        <p:nvPicPr>
          <p:cNvPr id="10" name="Slika 9">
            <a:extLst>
              <a:ext uri="{FF2B5EF4-FFF2-40B4-BE49-F238E27FC236}">
                <a16:creationId xmlns:a16="http://schemas.microsoft.com/office/drawing/2014/main" id="{77AE09EE-CD0E-A596-594A-AFC3B54F4801}"/>
              </a:ext>
            </a:extLst>
          </p:cNvPr>
          <p:cNvPicPr>
            <a:picLocks noChangeAspect="1"/>
          </p:cNvPicPr>
          <p:nvPr/>
        </p:nvPicPr>
        <p:blipFill>
          <a:blip r:embed="rId9"/>
          <a:stretch>
            <a:fillRect/>
          </a:stretch>
        </p:blipFill>
        <p:spPr>
          <a:xfrm>
            <a:off x="9265802" y="5576401"/>
            <a:ext cx="1266784" cy="359272"/>
          </a:xfrm>
          <a:prstGeom prst="rect">
            <a:avLst/>
          </a:prstGeom>
        </p:spPr>
      </p:pic>
      <p:pic>
        <p:nvPicPr>
          <p:cNvPr id="12" name="Slika 11">
            <a:extLst>
              <a:ext uri="{FF2B5EF4-FFF2-40B4-BE49-F238E27FC236}">
                <a16:creationId xmlns:a16="http://schemas.microsoft.com/office/drawing/2014/main" id="{11BBBF58-76AD-4351-5B2A-BB64170FBC91}"/>
              </a:ext>
            </a:extLst>
          </p:cNvPr>
          <p:cNvPicPr>
            <a:picLocks noChangeAspect="1"/>
          </p:cNvPicPr>
          <p:nvPr/>
        </p:nvPicPr>
        <p:blipFill>
          <a:blip r:embed="rId10"/>
          <a:stretch>
            <a:fillRect/>
          </a:stretch>
        </p:blipFill>
        <p:spPr>
          <a:xfrm>
            <a:off x="7976829" y="5549774"/>
            <a:ext cx="1158484" cy="385899"/>
          </a:xfrm>
          <a:prstGeom prst="rect">
            <a:avLst/>
          </a:prstGeom>
        </p:spPr>
      </p:pic>
      <p:sp>
        <p:nvSpPr>
          <p:cNvPr id="6" name="AutoShape 2">
            <a:extLst>
              <a:ext uri="{FF2B5EF4-FFF2-40B4-BE49-F238E27FC236}">
                <a16:creationId xmlns:a16="http://schemas.microsoft.com/office/drawing/2014/main" id="{7FADD6F3-525C-84F4-DF8C-24E2B7BCE1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4276882" y="83605"/>
            <a:ext cx="3060340" cy="936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sl-SI" sz="4400" b="1">
                <a:solidFill>
                  <a:schemeClr val="bg1"/>
                </a:solidFill>
                <a:latin typeface="Auto 1 Lt LF"/>
                <a:ea typeface="Segoe UI" panose="020B0502040204020203" pitchFamily="34" charset="0"/>
                <a:cs typeface="Segoe UI" panose="020B0502040204020203" pitchFamily="34" charset="0"/>
              </a:rPr>
              <a:t>IZHODIŠČA</a:t>
            </a:r>
          </a:p>
        </p:txBody>
      </p:sp>
      <p:sp>
        <p:nvSpPr>
          <p:cNvPr id="10" name="Označba mesta besedila 2">
            <a:extLst>
              <a:ext uri="{FF2B5EF4-FFF2-40B4-BE49-F238E27FC236}">
                <a16:creationId xmlns:a16="http://schemas.microsoft.com/office/drawing/2014/main" id="{56DD410A-437F-45D0-95A8-134DC063AF69}"/>
              </a:ext>
            </a:extLst>
          </p:cNvPr>
          <p:cNvSpPr txBox="1">
            <a:spLocks/>
          </p:cNvSpPr>
          <p:nvPr/>
        </p:nvSpPr>
        <p:spPr>
          <a:xfrm>
            <a:off x="839416" y="2011547"/>
            <a:ext cx="9935272" cy="47628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Načrt upravljanja mestno jedro, 2014</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Celostna prometna strategija občine Črnomelj, 2017</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Strategija razvoja občine Črnomelj 2018-2025, 2018</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Občinski prostorski načrt, 2011</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Strategija za mlade Občine Črnomelj, 2022</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Strategija razvoja turizma v Beli krajini (osnutek), 2024</a:t>
            </a:r>
          </a:p>
          <a:p>
            <a:pPr marL="457200" indent="-457200">
              <a:buClr>
                <a:srgbClr val="800080"/>
              </a:buClr>
              <a:buAutoNum type="arabicPeriod"/>
            </a:pPr>
            <a:endParaRPr lang="sl-SI" sz="2800">
              <a:solidFill>
                <a:srgbClr val="800080"/>
              </a:solidFill>
              <a:latin typeface="Auto 1 Lt LF"/>
              <a:ea typeface="Segoe UI" panose="020B0502040204020203" pitchFamily="34" charset="0"/>
              <a:cs typeface="Segoe UI" panose="020B0502040204020203" pitchFamily="34" charset="0"/>
            </a:endParaRPr>
          </a:p>
        </p:txBody>
      </p:sp>
      <p:pic>
        <p:nvPicPr>
          <p:cNvPr id="3" name="Slika 2">
            <a:extLst>
              <a:ext uri="{FF2B5EF4-FFF2-40B4-BE49-F238E27FC236}">
                <a16:creationId xmlns:a16="http://schemas.microsoft.com/office/drawing/2014/main" id="{BEB5F5D0-E777-672E-2ED3-D2BA1D094873}"/>
              </a:ext>
            </a:extLst>
          </p:cNvPr>
          <p:cNvPicPr>
            <a:picLocks noChangeAspect="1"/>
          </p:cNvPicPr>
          <p:nvPr/>
        </p:nvPicPr>
        <p:blipFill>
          <a:blip r:embed="rId3"/>
          <a:stretch>
            <a:fillRect/>
          </a:stretch>
        </p:blipFill>
        <p:spPr>
          <a:xfrm>
            <a:off x="191766" y="1356165"/>
            <a:ext cx="4680522" cy="3592795"/>
          </a:xfrm>
          <a:prstGeom prst="rect">
            <a:avLst/>
          </a:prstGeom>
        </p:spPr>
      </p:pic>
      <p:pic>
        <p:nvPicPr>
          <p:cNvPr id="5" name="Slika 4">
            <a:extLst>
              <a:ext uri="{FF2B5EF4-FFF2-40B4-BE49-F238E27FC236}">
                <a16:creationId xmlns:a16="http://schemas.microsoft.com/office/drawing/2014/main" id="{59176947-8A40-5732-F112-A463746D0E8D}"/>
              </a:ext>
            </a:extLst>
          </p:cNvPr>
          <p:cNvPicPr>
            <a:picLocks noChangeAspect="1"/>
          </p:cNvPicPr>
          <p:nvPr/>
        </p:nvPicPr>
        <p:blipFill>
          <a:blip r:embed="rId4"/>
          <a:stretch>
            <a:fillRect/>
          </a:stretch>
        </p:blipFill>
        <p:spPr>
          <a:xfrm>
            <a:off x="5087888" y="404664"/>
            <a:ext cx="6715417" cy="5491099"/>
          </a:xfrm>
          <a:prstGeom prst="rect">
            <a:avLst/>
          </a:prstGeom>
        </p:spPr>
      </p:pic>
      <p:sp>
        <p:nvSpPr>
          <p:cNvPr id="6" name="PoljeZBesedilom 5">
            <a:extLst>
              <a:ext uri="{FF2B5EF4-FFF2-40B4-BE49-F238E27FC236}">
                <a16:creationId xmlns:a16="http://schemas.microsoft.com/office/drawing/2014/main" id="{57054CA6-404A-73C1-1055-B968E0D11449}"/>
              </a:ext>
            </a:extLst>
          </p:cNvPr>
          <p:cNvSpPr txBox="1"/>
          <p:nvPr/>
        </p:nvSpPr>
        <p:spPr>
          <a:xfrm>
            <a:off x="3827750" y="5895763"/>
            <a:ext cx="2088232" cy="369332"/>
          </a:xfrm>
          <a:prstGeom prst="rect">
            <a:avLst/>
          </a:prstGeom>
          <a:noFill/>
        </p:spPr>
        <p:txBody>
          <a:bodyPr wrap="square" rtlCol="0">
            <a:spAutoFit/>
          </a:bodyPr>
          <a:lstStyle/>
          <a:p>
            <a:pPr algn="ctr"/>
            <a:r>
              <a:rPr lang="sl-SI" b="1" dirty="0">
                <a:solidFill>
                  <a:srgbClr val="7E5B5B"/>
                </a:solidFill>
              </a:rPr>
              <a:t>Vir: SURS</a:t>
            </a:r>
          </a:p>
        </p:txBody>
      </p:sp>
    </p:spTree>
    <p:extLst>
      <p:ext uri="{BB962C8B-B14F-4D97-AF65-F5344CB8AC3E}">
        <p14:creationId xmlns:p14="http://schemas.microsoft.com/office/powerpoint/2010/main" val="375037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4276882" y="83605"/>
            <a:ext cx="3060340" cy="936104"/>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sl-SI" sz="4400" b="1">
                <a:solidFill>
                  <a:schemeClr val="bg1"/>
                </a:solidFill>
                <a:latin typeface="Auto 1 Lt LF"/>
                <a:ea typeface="Segoe UI" panose="020B0502040204020203" pitchFamily="34" charset="0"/>
                <a:cs typeface="Segoe UI" panose="020B0502040204020203" pitchFamily="34" charset="0"/>
              </a:rPr>
              <a:t>VAŠA VLOGA</a:t>
            </a:r>
          </a:p>
        </p:txBody>
      </p:sp>
      <p:sp>
        <p:nvSpPr>
          <p:cNvPr id="10" name="Označba mesta besedila 2">
            <a:extLst>
              <a:ext uri="{FF2B5EF4-FFF2-40B4-BE49-F238E27FC236}">
                <a16:creationId xmlns:a16="http://schemas.microsoft.com/office/drawing/2014/main" id="{56DD410A-437F-45D0-95A8-134DC063AF69}"/>
              </a:ext>
            </a:extLst>
          </p:cNvPr>
          <p:cNvSpPr txBox="1">
            <a:spLocks/>
          </p:cNvSpPr>
          <p:nvPr/>
        </p:nvSpPr>
        <p:spPr>
          <a:xfrm>
            <a:off x="839416" y="2011547"/>
            <a:ext cx="9935272" cy="47628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Udeležba na dogodkih za izdelavo OCPS</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Izražanje mnenj in idej za OCPS</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Deljenje osebnih izkušenj</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Spremljanje izdelave dokumenta</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Promocija celostnega prometnega načrtovanja</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Pošiljanje povratnih informacij</a:t>
            </a:r>
          </a:p>
        </p:txBody>
      </p:sp>
      <p:pic>
        <p:nvPicPr>
          <p:cNvPr id="2" name="Slika 1">
            <a:extLst>
              <a:ext uri="{FF2B5EF4-FFF2-40B4-BE49-F238E27FC236}">
                <a16:creationId xmlns:a16="http://schemas.microsoft.com/office/drawing/2014/main" id="{E5EF3532-D55C-ED86-EEA3-1F833BA78A15}"/>
              </a:ext>
            </a:extLst>
          </p:cNvPr>
          <p:cNvPicPr>
            <a:picLocks noChangeAspect="1"/>
          </p:cNvPicPr>
          <p:nvPr/>
        </p:nvPicPr>
        <p:blipFill>
          <a:blip r:embed="rId3"/>
          <a:stretch>
            <a:fillRect/>
          </a:stretch>
        </p:blipFill>
        <p:spPr>
          <a:xfrm>
            <a:off x="8760296" y="2447201"/>
            <a:ext cx="2915253" cy="1972346"/>
          </a:xfrm>
          <a:prstGeom prst="rect">
            <a:avLst/>
          </a:prstGeom>
        </p:spPr>
      </p:pic>
    </p:spTree>
    <p:extLst>
      <p:ext uri="{BB962C8B-B14F-4D97-AF65-F5344CB8AC3E}">
        <p14:creationId xmlns:p14="http://schemas.microsoft.com/office/powerpoint/2010/main" val="354665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4574831" y="3046858"/>
            <a:ext cx="3042338" cy="764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sl-SI" sz="4400" b="1">
                <a:solidFill>
                  <a:schemeClr val="bg1"/>
                </a:solidFill>
                <a:latin typeface="Auto 1 Lt LF"/>
                <a:ea typeface="Segoe UI" panose="020B0502040204020203" pitchFamily="34" charset="0"/>
                <a:cs typeface="Segoe UI" panose="020B0502040204020203" pitchFamily="34" charset="0"/>
              </a:rPr>
              <a:t>DELAVNICA</a:t>
            </a:r>
          </a:p>
        </p:txBody>
      </p:sp>
    </p:spTree>
    <p:extLst>
      <p:ext uri="{BB962C8B-B14F-4D97-AF65-F5344CB8AC3E}">
        <p14:creationId xmlns:p14="http://schemas.microsoft.com/office/powerpoint/2010/main" val="414302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1091444" y="118270"/>
            <a:ext cx="10009112" cy="1440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sl-SI" sz="3600" b="1">
                <a:solidFill>
                  <a:schemeClr val="bg1"/>
                </a:solidFill>
                <a:latin typeface="Auto 1 Lt LF"/>
                <a:ea typeface="Segoe UI" panose="020B0502040204020203" pitchFamily="34" charset="0"/>
                <a:cs typeface="Segoe UI" panose="020B0502040204020203" pitchFamily="34" charset="0"/>
              </a:rPr>
              <a:t>Na katerih vrednotah naj temelji nadaljnji razvoj občine Črnomelj?</a:t>
            </a:r>
          </a:p>
        </p:txBody>
      </p:sp>
      <p:sp>
        <p:nvSpPr>
          <p:cNvPr id="3" name="PoljeZBesedilom 2">
            <a:extLst>
              <a:ext uri="{FF2B5EF4-FFF2-40B4-BE49-F238E27FC236}">
                <a16:creationId xmlns:a16="http://schemas.microsoft.com/office/drawing/2014/main" id="{59E803BC-D0F6-68E4-6371-3DF4D3705DDD}"/>
              </a:ext>
            </a:extLst>
          </p:cNvPr>
          <p:cNvSpPr txBox="1"/>
          <p:nvPr/>
        </p:nvSpPr>
        <p:spPr>
          <a:xfrm>
            <a:off x="8688288" y="2767280"/>
            <a:ext cx="3148797" cy="1323439"/>
          </a:xfrm>
          <a:prstGeom prst="rect">
            <a:avLst/>
          </a:prstGeom>
          <a:noFill/>
        </p:spPr>
        <p:txBody>
          <a:bodyPr wrap="square" rtlCol="0">
            <a:spAutoFit/>
          </a:bodyPr>
          <a:lstStyle/>
          <a:p>
            <a:pPr>
              <a:lnSpc>
                <a:spcPct val="150000"/>
              </a:lnSpc>
            </a:pPr>
            <a:r>
              <a:rPr lang="sl-SI" sz="3200">
                <a:solidFill>
                  <a:srgbClr val="800080"/>
                </a:solidFill>
                <a:hlinkClick r:id="rId3">
                  <a:extLst>
                    <a:ext uri="{A12FA001-AC4F-418D-AE19-62706E023703}">
                      <ahyp:hlinkClr xmlns:ahyp="http://schemas.microsoft.com/office/drawing/2018/hyperlinkcolor" val="tx"/>
                    </a:ext>
                  </a:extLst>
                </a:hlinkClick>
              </a:rPr>
              <a:t>www.slido.com</a:t>
            </a:r>
            <a:endParaRPr lang="sl-SI" sz="3200">
              <a:solidFill>
                <a:srgbClr val="800080"/>
              </a:solidFill>
            </a:endParaRPr>
          </a:p>
          <a:p>
            <a:r>
              <a:rPr lang="sl-SI" sz="3200">
                <a:solidFill>
                  <a:srgbClr val="800080"/>
                </a:solidFill>
              </a:rPr>
              <a:t>koda </a:t>
            </a:r>
            <a:r>
              <a:rPr lang="en-US" sz="3200">
                <a:solidFill>
                  <a:srgbClr val="800080"/>
                </a:solidFill>
              </a:rPr>
              <a:t>#1583868</a:t>
            </a:r>
            <a:endParaRPr lang="sl-SI" sz="3200">
              <a:solidFill>
                <a:srgbClr val="800080"/>
              </a:solidFill>
            </a:endParaRPr>
          </a:p>
        </p:txBody>
      </p:sp>
      <p:pic>
        <p:nvPicPr>
          <p:cNvPr id="6" name="Slika 5" descr="Slika, ki vsebuje besede vzorec, kvadrat, grafika, piksel&#10;&#10;Opis je samodejno ustvarjen">
            <a:extLst>
              <a:ext uri="{FF2B5EF4-FFF2-40B4-BE49-F238E27FC236}">
                <a16:creationId xmlns:a16="http://schemas.microsoft.com/office/drawing/2014/main" id="{0ED17B79-0CD3-F984-92E3-0EA56469F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602" y="2132856"/>
            <a:ext cx="3148796" cy="3148796"/>
          </a:xfrm>
          <a:prstGeom prst="rect">
            <a:avLst/>
          </a:prstGeom>
        </p:spPr>
      </p:pic>
      <p:sp>
        <p:nvSpPr>
          <p:cNvPr id="7" name="Označba mesta vsebine 2">
            <a:extLst>
              <a:ext uri="{FF2B5EF4-FFF2-40B4-BE49-F238E27FC236}">
                <a16:creationId xmlns:a16="http://schemas.microsoft.com/office/drawing/2014/main" id="{747F2FF3-46D2-286F-83BB-2C7727D17AA3}"/>
              </a:ext>
            </a:extLst>
          </p:cNvPr>
          <p:cNvSpPr>
            <a:spLocks noGrp="1"/>
          </p:cNvSpPr>
          <p:nvPr>
            <p:ph idx="1"/>
          </p:nvPr>
        </p:nvSpPr>
        <p:spPr>
          <a:xfrm>
            <a:off x="3893434" y="5589240"/>
            <a:ext cx="4405132" cy="512461"/>
          </a:xfrm>
        </p:spPr>
        <p:txBody>
          <a:bodyPr/>
          <a:lstStyle/>
          <a:p>
            <a:pPr marL="0" indent="0" algn="ctr">
              <a:buNone/>
            </a:pPr>
            <a:r>
              <a:rPr lang="sl-SI" b="1">
                <a:solidFill>
                  <a:srgbClr val="800080"/>
                </a:solidFill>
              </a:rPr>
              <a:t>Zajemite QR kodo in sodelujte</a:t>
            </a:r>
          </a:p>
        </p:txBody>
      </p:sp>
    </p:spTree>
    <p:extLst>
      <p:ext uri="{BB962C8B-B14F-4D97-AF65-F5344CB8AC3E}">
        <p14:creationId xmlns:p14="http://schemas.microsoft.com/office/powerpoint/2010/main" val="257491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4111279" y="3046858"/>
            <a:ext cx="3969441" cy="76428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sl-SI" sz="4400" b="1">
                <a:solidFill>
                  <a:schemeClr val="bg1"/>
                </a:solidFill>
                <a:latin typeface="Auto 1 Lt LF"/>
                <a:ea typeface="Segoe UI" panose="020B0502040204020203" pitchFamily="34" charset="0"/>
                <a:cs typeface="Segoe UI" panose="020B0502040204020203" pitchFamily="34" charset="0"/>
              </a:rPr>
              <a:t>DELO V SKUPINAH</a:t>
            </a:r>
          </a:p>
        </p:txBody>
      </p:sp>
      <p:sp>
        <p:nvSpPr>
          <p:cNvPr id="2" name="Označba mesta besedila 2">
            <a:extLst>
              <a:ext uri="{FF2B5EF4-FFF2-40B4-BE49-F238E27FC236}">
                <a16:creationId xmlns:a16="http://schemas.microsoft.com/office/drawing/2014/main" id="{12FC12C0-6DFA-F923-044A-00738CB8AE51}"/>
              </a:ext>
            </a:extLst>
          </p:cNvPr>
          <p:cNvSpPr txBox="1">
            <a:spLocks/>
          </p:cNvSpPr>
          <p:nvPr/>
        </p:nvSpPr>
        <p:spPr>
          <a:xfrm>
            <a:off x="5195899" y="3933056"/>
            <a:ext cx="1800200" cy="481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lgn="ctr">
              <a:buClr>
                <a:srgbClr val="800080"/>
              </a:buClr>
              <a:buNone/>
            </a:pPr>
            <a:r>
              <a:rPr lang="sl-SI" sz="2800">
                <a:solidFill>
                  <a:srgbClr val="800080"/>
                </a:solidFill>
                <a:latin typeface="Auto 1 Lt LF"/>
                <a:ea typeface="Segoe UI" panose="020B0502040204020203" pitchFamily="34" charset="0"/>
                <a:cs typeface="Segoe UI" panose="020B0502040204020203" pitchFamily="34" charset="0"/>
              </a:rPr>
              <a:t>40 minut</a:t>
            </a:r>
          </a:p>
        </p:txBody>
      </p:sp>
    </p:spTree>
    <p:extLst>
      <p:ext uri="{BB962C8B-B14F-4D97-AF65-F5344CB8AC3E}">
        <p14:creationId xmlns:p14="http://schemas.microsoft.com/office/powerpoint/2010/main" val="65598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839416" y="332656"/>
            <a:ext cx="4051366" cy="936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sl-SI" sz="4400" b="1">
                <a:solidFill>
                  <a:schemeClr val="bg1"/>
                </a:solidFill>
                <a:latin typeface="Auto 1 Lt LF"/>
                <a:ea typeface="Segoe UI" panose="020B0502040204020203" pitchFamily="34" charset="0"/>
                <a:cs typeface="Segoe UI" panose="020B0502040204020203" pitchFamily="34" charset="0"/>
              </a:rPr>
              <a:t>Kratka navodila</a:t>
            </a:r>
          </a:p>
        </p:txBody>
      </p:sp>
      <p:sp>
        <p:nvSpPr>
          <p:cNvPr id="10" name="Označba mesta besedila 2">
            <a:extLst>
              <a:ext uri="{FF2B5EF4-FFF2-40B4-BE49-F238E27FC236}">
                <a16:creationId xmlns:a16="http://schemas.microsoft.com/office/drawing/2014/main" id="{56DD410A-437F-45D0-95A8-134DC063AF69}"/>
              </a:ext>
            </a:extLst>
          </p:cNvPr>
          <p:cNvSpPr txBox="1">
            <a:spLocks/>
          </p:cNvSpPr>
          <p:nvPr/>
        </p:nvSpPr>
        <p:spPr>
          <a:xfrm>
            <a:off x="839416" y="1628800"/>
            <a:ext cx="9935272" cy="47628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800"/>
              </a:spcBef>
              <a:spcAft>
                <a:spcPts val="0"/>
              </a:spcAft>
              <a:buClr>
                <a:srgbClr val="800080"/>
              </a:buClr>
              <a:buSzTx/>
              <a:buFont typeface="Arial" panose="020B0604020202020204" pitchFamily="34" charset="0"/>
              <a:buAutoNum type="arabicPeriod"/>
              <a:tabLst/>
              <a:defRPr/>
            </a:pPr>
            <a:r>
              <a:rPr kumimoji="0" lang="sl-SI" sz="2400" b="0" i="0" u="none" strike="noStrike" kern="1200" cap="none" spc="0" normalizeH="0" baseline="0" noProof="0">
                <a:ln>
                  <a:noFill/>
                </a:ln>
                <a:solidFill>
                  <a:srgbClr val="800080"/>
                </a:solidFill>
                <a:effectLst/>
                <a:uLnTx/>
                <a:uFillTx/>
                <a:latin typeface="Segoe UI"/>
                <a:ea typeface="+mn-ea"/>
                <a:cs typeface="Segoe UI"/>
              </a:rPr>
              <a:t>Aktivno sodelujte, poslušajte, razpravljajte</a:t>
            </a:r>
            <a:endParaRPr kumimoji="0" lang="sl-SI" sz="2400" b="0" i="0" u="none" strike="noStrike" kern="1200" cap="none" spc="0" normalizeH="0" baseline="0" noProof="0">
              <a:ln>
                <a:noFill/>
              </a:ln>
              <a:solidFill>
                <a:srgbClr val="800080"/>
              </a:solidFill>
              <a:effectLst/>
              <a:uLnTx/>
              <a:uFillTx/>
              <a:latin typeface="Segoe UI" panose="020B0502040204020203" pitchFamily="34" charset="0"/>
              <a:ea typeface="+mn-ea"/>
              <a:cs typeface="Segoe UI" panose="020B0502040204020203" pitchFamily="34" charset="0"/>
            </a:endParaRPr>
          </a:p>
          <a:p>
            <a:pPr marL="457200" marR="0" lvl="0" indent="-457200" algn="l" defTabSz="914400" rtl="0" eaLnBrk="1" fontAlgn="auto" latinLnBrk="0" hangingPunct="1">
              <a:lnSpc>
                <a:spcPct val="100000"/>
              </a:lnSpc>
              <a:spcBef>
                <a:spcPts val="1800"/>
              </a:spcBef>
              <a:spcAft>
                <a:spcPts val="0"/>
              </a:spcAft>
              <a:buClr>
                <a:srgbClr val="800080"/>
              </a:buClr>
              <a:buSzTx/>
              <a:buFont typeface="Arial" panose="020B0604020202020204" pitchFamily="34" charset="0"/>
              <a:buAutoNum type="arabicPeriod"/>
              <a:tabLst/>
              <a:defRPr/>
            </a:pPr>
            <a:r>
              <a:rPr kumimoji="0" lang="sl-SI" sz="2400" b="0" i="0" u="none" strike="noStrike" kern="1200" cap="none" spc="0" normalizeH="0" baseline="0" noProof="0">
                <a:ln>
                  <a:noFill/>
                </a:ln>
                <a:solidFill>
                  <a:srgbClr val="800080"/>
                </a:solidFill>
                <a:effectLst/>
                <a:uLnTx/>
                <a:uFillTx/>
                <a:latin typeface="Segoe UI"/>
                <a:ea typeface="+mn-ea"/>
                <a:cs typeface="Segoe UI"/>
              </a:rPr>
              <a:t>Po potrebi opredelite </a:t>
            </a:r>
            <a:r>
              <a:rPr kumimoji="0" lang="sl-SI" sz="2400" b="1" i="0" u="none" strike="noStrike" kern="1200" cap="none" spc="0" normalizeH="0" baseline="0" noProof="0">
                <a:ln>
                  <a:noFill/>
                </a:ln>
                <a:solidFill>
                  <a:srgbClr val="800080"/>
                </a:solidFill>
                <a:effectLst/>
                <a:uLnTx/>
                <a:uFillTx/>
                <a:latin typeface="Segoe UI"/>
                <a:ea typeface="+mn-ea"/>
                <a:cs typeface="Segoe UI"/>
              </a:rPr>
              <a:t>nove prednostne cilje</a:t>
            </a:r>
            <a:r>
              <a:rPr kumimoji="0" lang="sl-SI" sz="2400" b="0" i="0" u="none" strike="noStrike" kern="1200" cap="none" spc="0" normalizeH="0" baseline="0" noProof="0">
                <a:ln>
                  <a:noFill/>
                </a:ln>
                <a:solidFill>
                  <a:srgbClr val="800080"/>
                </a:solidFill>
                <a:effectLst/>
                <a:uLnTx/>
                <a:uFillTx/>
                <a:latin typeface="Segoe UI"/>
                <a:ea typeface="+mn-ea"/>
                <a:cs typeface="Segoe UI"/>
              </a:rPr>
              <a:t>, ki naj bodo:</a:t>
            </a:r>
            <a:endParaRPr kumimoji="0" lang="sl-SI" sz="2400" b="1" i="0" u="none" strike="noStrike" kern="1200" cap="none" spc="0" normalizeH="0" baseline="0" noProof="0">
              <a:ln>
                <a:noFill/>
              </a:ln>
              <a:solidFill>
                <a:srgbClr val="800080"/>
              </a:solidFill>
              <a:effectLst/>
              <a:uLnTx/>
              <a:uFillTx/>
              <a:latin typeface="Segoe UI"/>
              <a:ea typeface="+mn-ea"/>
              <a:cs typeface="Segoe UI"/>
            </a:endParaRPr>
          </a:p>
          <a:p>
            <a:pPr marL="685800" marR="0" lvl="2" indent="-182880" algn="l" defTabSz="914400" rtl="0" eaLnBrk="1" fontAlgn="auto" latinLnBrk="0" hangingPunct="1">
              <a:lnSpc>
                <a:spcPct val="100000"/>
              </a:lnSpc>
              <a:spcBef>
                <a:spcPts val="800"/>
              </a:spcBef>
              <a:spcAft>
                <a:spcPts val="0"/>
              </a:spcAft>
              <a:buClr>
                <a:srgbClr val="800080"/>
              </a:buClr>
              <a:buSzTx/>
              <a:buFont typeface="Wingdings" panose="020B0604020202020204" pitchFamily="34" charset="0"/>
              <a:buChar char="§"/>
              <a:tabLst/>
              <a:defRPr/>
            </a:pPr>
            <a:r>
              <a:rPr kumimoji="0" lang="sl-SI" sz="2000" b="0" i="0" u="none" strike="noStrike" kern="1200" cap="none" spc="0" normalizeH="0" baseline="0" noProof="0">
                <a:ln>
                  <a:noFill/>
                </a:ln>
                <a:solidFill>
                  <a:srgbClr val="800080"/>
                </a:solidFill>
                <a:effectLst/>
                <a:uLnTx/>
                <a:uFillTx/>
                <a:latin typeface="Segoe UI" panose="020B0502040204020203" pitchFamily="34" charset="0"/>
                <a:ea typeface="+mn-ea"/>
                <a:cs typeface="Segoe UI" panose="020B0502040204020203" pitchFamily="34" charset="0"/>
              </a:rPr>
              <a:t>specifični,</a:t>
            </a:r>
          </a:p>
          <a:p>
            <a:pPr marL="685800" marR="0" lvl="2" indent="-182880" algn="l" defTabSz="914400" rtl="0" eaLnBrk="1" fontAlgn="auto" latinLnBrk="0" hangingPunct="1">
              <a:lnSpc>
                <a:spcPct val="100000"/>
              </a:lnSpc>
              <a:spcBef>
                <a:spcPts val="800"/>
              </a:spcBef>
              <a:spcAft>
                <a:spcPts val="0"/>
              </a:spcAft>
              <a:buClr>
                <a:srgbClr val="800080"/>
              </a:buClr>
              <a:buSzTx/>
              <a:buFont typeface="Wingdings" panose="020B0604020202020204" pitchFamily="34" charset="0"/>
              <a:buChar char="§"/>
              <a:tabLst/>
              <a:defRPr/>
            </a:pPr>
            <a:r>
              <a:rPr kumimoji="0" lang="sl-SI" sz="2000" b="0" i="0" u="none" strike="noStrike" kern="1200" cap="none" spc="0" normalizeH="0" baseline="0" noProof="0">
                <a:ln>
                  <a:noFill/>
                </a:ln>
                <a:solidFill>
                  <a:srgbClr val="800080"/>
                </a:solidFill>
                <a:effectLst/>
                <a:uLnTx/>
                <a:uFillTx/>
                <a:latin typeface="Segoe UI" panose="020B0502040204020203" pitchFamily="34" charset="0"/>
                <a:ea typeface="+mn-ea"/>
                <a:cs typeface="Segoe UI" panose="020B0502040204020203" pitchFamily="34" charset="0"/>
              </a:rPr>
              <a:t>merljivi,</a:t>
            </a:r>
          </a:p>
          <a:p>
            <a:pPr marL="685800" marR="0" lvl="2" indent="-182880" algn="l" defTabSz="914400" rtl="0" eaLnBrk="1" fontAlgn="auto" latinLnBrk="0" hangingPunct="1">
              <a:lnSpc>
                <a:spcPct val="100000"/>
              </a:lnSpc>
              <a:spcBef>
                <a:spcPts val="800"/>
              </a:spcBef>
              <a:spcAft>
                <a:spcPts val="0"/>
              </a:spcAft>
              <a:buClr>
                <a:srgbClr val="800080"/>
              </a:buClr>
              <a:buSzTx/>
              <a:buFont typeface="Wingdings" panose="020B0604020202020204" pitchFamily="34" charset="0"/>
              <a:buChar char="§"/>
              <a:tabLst/>
              <a:defRPr/>
            </a:pPr>
            <a:r>
              <a:rPr kumimoji="0" lang="sl-SI" sz="2000" b="0" i="0" u="none" strike="noStrike" kern="1200" cap="none" spc="0" normalizeH="0" baseline="0" noProof="0">
                <a:ln>
                  <a:noFill/>
                </a:ln>
                <a:solidFill>
                  <a:srgbClr val="800080"/>
                </a:solidFill>
                <a:effectLst/>
                <a:uLnTx/>
                <a:uFillTx/>
                <a:latin typeface="Segoe UI" panose="020B0502040204020203" pitchFamily="34" charset="0"/>
                <a:ea typeface="+mn-ea"/>
                <a:cs typeface="Segoe UI" panose="020B0502040204020203" pitchFamily="34" charset="0"/>
              </a:rPr>
              <a:t>dosegljivi in</a:t>
            </a:r>
          </a:p>
          <a:p>
            <a:pPr marL="685800" marR="0" lvl="2" indent="-182880" algn="l" defTabSz="914400" rtl="0" eaLnBrk="1" fontAlgn="auto" latinLnBrk="0" hangingPunct="1">
              <a:lnSpc>
                <a:spcPct val="100000"/>
              </a:lnSpc>
              <a:spcBef>
                <a:spcPts val="800"/>
              </a:spcBef>
              <a:spcAft>
                <a:spcPts val="0"/>
              </a:spcAft>
              <a:buClr>
                <a:srgbClr val="800080"/>
              </a:buClr>
              <a:buSzTx/>
              <a:buFont typeface="Wingdings" panose="020B0604020202020204" pitchFamily="34" charset="0"/>
              <a:buChar char="§"/>
              <a:tabLst/>
              <a:defRPr/>
            </a:pPr>
            <a:r>
              <a:rPr kumimoji="0" lang="sl-SI" sz="2000" b="0" i="0" u="none" strike="noStrike" kern="1200" cap="none" spc="0" normalizeH="0" baseline="0" noProof="0">
                <a:ln>
                  <a:noFill/>
                </a:ln>
                <a:solidFill>
                  <a:srgbClr val="800080"/>
                </a:solidFill>
                <a:effectLst/>
                <a:uLnTx/>
                <a:uFillTx/>
                <a:latin typeface="Segoe UI" panose="020B0502040204020203" pitchFamily="34" charset="0"/>
                <a:ea typeface="+mn-ea"/>
                <a:cs typeface="Segoe UI" panose="020B0502040204020203" pitchFamily="34" charset="0"/>
              </a:rPr>
              <a:t>realistični</a:t>
            </a:r>
          </a:p>
          <a:p>
            <a:pPr marL="445770" marR="0" lvl="2" indent="-285750" algn="l" defTabSz="914400" rtl="0" eaLnBrk="1" fontAlgn="auto" latinLnBrk="0" hangingPunct="1">
              <a:lnSpc>
                <a:spcPct val="100000"/>
              </a:lnSpc>
              <a:spcBef>
                <a:spcPts val="800"/>
              </a:spcBef>
              <a:spcAft>
                <a:spcPts val="0"/>
              </a:spcAft>
              <a:buClr>
                <a:srgbClr val="800080"/>
              </a:buClr>
              <a:buSzTx/>
              <a:buFont typeface="Wingdings" panose="020B0604020202020204" pitchFamily="34" charset="0"/>
              <a:buChar char="§"/>
              <a:tabLst/>
              <a:defRPr/>
            </a:pPr>
            <a:r>
              <a:rPr kumimoji="0" lang="sl-SI" sz="2000" b="0" i="0" u="none" strike="noStrike" kern="1200" cap="none" spc="0" normalizeH="0" baseline="0" noProof="0">
                <a:ln>
                  <a:noFill/>
                </a:ln>
                <a:solidFill>
                  <a:srgbClr val="800080"/>
                </a:solidFill>
                <a:effectLst/>
                <a:uLnTx/>
                <a:uFillTx/>
                <a:latin typeface="Segoe UI"/>
                <a:ea typeface="+mn-ea"/>
                <a:cs typeface="Segoe UI"/>
              </a:rPr>
              <a:t>Zakaj ste jih izbrali?</a:t>
            </a:r>
          </a:p>
          <a:p>
            <a:pPr marL="445770" marR="0" lvl="2" indent="-285750" algn="l" defTabSz="914400" rtl="0" eaLnBrk="1" fontAlgn="auto" latinLnBrk="0" hangingPunct="1">
              <a:lnSpc>
                <a:spcPct val="100000"/>
              </a:lnSpc>
              <a:spcBef>
                <a:spcPts val="800"/>
              </a:spcBef>
              <a:spcAft>
                <a:spcPts val="0"/>
              </a:spcAft>
              <a:buClr>
                <a:srgbClr val="800080"/>
              </a:buClr>
              <a:buSzTx/>
              <a:buFont typeface="Wingdings" panose="020B0604020202020204" pitchFamily="34" charset="0"/>
              <a:buChar char="§"/>
              <a:tabLst/>
              <a:defRPr/>
            </a:pPr>
            <a:r>
              <a:rPr kumimoji="0" lang="sl-SI" sz="2000" b="0" i="0" u="none" strike="noStrike" kern="1200" cap="none" spc="0" normalizeH="0" baseline="0" noProof="0">
                <a:ln>
                  <a:noFill/>
                </a:ln>
                <a:solidFill>
                  <a:srgbClr val="800080"/>
                </a:solidFill>
                <a:effectLst/>
                <a:uLnTx/>
                <a:uFillTx/>
                <a:latin typeface="Segoe UI"/>
                <a:ea typeface="+mn-ea"/>
                <a:cs typeface="Segoe UI"/>
              </a:rPr>
              <a:t>Kateri so skupni pogledi; Kje se razhajate?</a:t>
            </a:r>
          </a:p>
          <a:p>
            <a:pPr marL="457200" marR="0" lvl="1" indent="-457200" algn="l" defTabSz="914400" rtl="0" eaLnBrk="1" fontAlgn="auto" latinLnBrk="0" hangingPunct="1">
              <a:lnSpc>
                <a:spcPct val="100000"/>
              </a:lnSpc>
              <a:spcBef>
                <a:spcPts val="1000"/>
              </a:spcBef>
              <a:spcAft>
                <a:spcPts val="0"/>
              </a:spcAft>
              <a:buClr>
                <a:srgbClr val="800080"/>
              </a:buClr>
              <a:buSzTx/>
              <a:buFont typeface="+mj-lt"/>
              <a:buAutoNum type="arabicPeriod" startAt="3"/>
              <a:tabLst/>
              <a:defRPr/>
            </a:pPr>
            <a:r>
              <a:rPr kumimoji="0" lang="sl-SI" sz="2400" b="0" i="0" u="none" strike="noStrike" kern="1200" cap="none" spc="0" normalizeH="0" baseline="0" noProof="0">
                <a:ln>
                  <a:noFill/>
                </a:ln>
                <a:solidFill>
                  <a:srgbClr val="800080"/>
                </a:solidFill>
                <a:effectLst/>
                <a:uLnTx/>
                <a:uFillTx/>
                <a:latin typeface="Segoe UI"/>
                <a:ea typeface="+mn-ea"/>
                <a:cs typeface="Segoe UI"/>
              </a:rPr>
              <a:t>Zamenjajmo rezultate in določite </a:t>
            </a:r>
            <a:r>
              <a:rPr kumimoji="0" lang="sl-SI" sz="2400" b="1" i="0" u="none" strike="noStrike" kern="1200" cap="none" spc="0" normalizeH="0" baseline="0" noProof="0">
                <a:ln>
                  <a:noFill/>
                </a:ln>
                <a:solidFill>
                  <a:srgbClr val="800080"/>
                </a:solidFill>
                <a:effectLst/>
                <a:uLnTx/>
                <a:uFillTx/>
                <a:latin typeface="Segoe UI"/>
                <a:ea typeface="+mn-ea"/>
                <a:cs typeface="Segoe UI"/>
              </a:rPr>
              <a:t>5 prednostnih ciljev </a:t>
            </a:r>
          </a:p>
          <a:p>
            <a:pPr marL="457200" marR="0" lvl="1" indent="-457200" algn="l" defTabSz="914400" rtl="0" eaLnBrk="1" fontAlgn="auto" latinLnBrk="0" hangingPunct="1">
              <a:lnSpc>
                <a:spcPct val="100000"/>
              </a:lnSpc>
              <a:spcBef>
                <a:spcPts val="1000"/>
              </a:spcBef>
              <a:spcAft>
                <a:spcPts val="0"/>
              </a:spcAft>
              <a:buClr>
                <a:srgbClr val="800080"/>
              </a:buClr>
              <a:buSzTx/>
              <a:buFont typeface="+mj-lt"/>
              <a:buAutoNum type="arabicPeriod" startAt="3"/>
              <a:tabLst/>
              <a:defRPr/>
            </a:pPr>
            <a:r>
              <a:rPr kumimoji="0" lang="sl-SI" sz="2400" b="0" i="0" u="none" strike="noStrike" kern="1200" cap="none" spc="0" normalizeH="0" baseline="0" noProof="0">
                <a:ln>
                  <a:noFill/>
                </a:ln>
                <a:solidFill>
                  <a:srgbClr val="800080"/>
                </a:solidFill>
                <a:effectLst/>
                <a:uLnTx/>
                <a:uFillTx/>
                <a:latin typeface="Segoe UI"/>
                <a:ea typeface="+mn-ea"/>
                <a:cs typeface="Segoe UI"/>
              </a:rPr>
              <a:t>Na svoje rezultate zapišite </a:t>
            </a:r>
            <a:r>
              <a:rPr kumimoji="0" lang="sl-SI" sz="2400" b="1" i="0" u="none" strike="noStrike" kern="1200" cap="none" spc="0" normalizeH="0" baseline="0" noProof="0">
                <a:ln>
                  <a:noFill/>
                </a:ln>
                <a:solidFill>
                  <a:srgbClr val="800080"/>
                </a:solidFill>
                <a:effectLst/>
                <a:uLnTx/>
                <a:uFillTx/>
                <a:latin typeface="Segoe UI"/>
                <a:ea typeface="+mn-ea"/>
                <a:cs typeface="Segoe UI"/>
              </a:rPr>
              <a:t>vizijo </a:t>
            </a:r>
            <a:r>
              <a:rPr kumimoji="0" lang="sl-SI" sz="2400" b="0" i="0" u="none" strike="noStrike" kern="1200" cap="none" spc="0" normalizeH="0" baseline="0" noProof="0">
                <a:ln>
                  <a:noFill/>
                </a:ln>
                <a:solidFill>
                  <a:srgbClr val="800080"/>
                </a:solidFill>
                <a:effectLst/>
                <a:uLnTx/>
                <a:uFillTx/>
                <a:latin typeface="Segoe UI"/>
                <a:ea typeface="+mn-ea"/>
                <a:cs typeface="Segoe UI"/>
              </a:rPr>
              <a:t>– 5 povedi; vsak izmed izbranih ciljev je vpeljan v besedilo; besedilo ima nekaj motivacijskega naboja</a:t>
            </a:r>
            <a:endParaRPr kumimoji="0" lang="sl-SI" sz="2800" b="0" i="0" u="none" strike="noStrike" kern="1200" cap="none" spc="0" normalizeH="0" baseline="0" noProof="0">
              <a:ln>
                <a:noFill/>
              </a:ln>
              <a:solidFill>
                <a:srgbClr val="800080"/>
              </a:solidFill>
              <a:effectLst/>
              <a:uLnTx/>
              <a:uFillTx/>
              <a:latin typeface="Segoe UI" panose="020B0502040204020203" pitchFamily="34" charset="0"/>
              <a:ea typeface="+mn-ea"/>
              <a:cs typeface="Segoe UI" panose="020B0502040204020203" pitchFamily="34" charset="0"/>
            </a:endParaRPr>
          </a:p>
          <a:p>
            <a:pPr marL="457200" indent="-457200">
              <a:buClr>
                <a:srgbClr val="800080"/>
              </a:buClr>
              <a:buAutoNum type="arabicPeriod"/>
            </a:pPr>
            <a:endParaRPr lang="sl-SI" sz="2800">
              <a:solidFill>
                <a:srgbClr val="800080"/>
              </a:solidFill>
              <a:latin typeface="Auto 1 Lt LF"/>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616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4111278" y="3046858"/>
            <a:ext cx="3969441" cy="764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sl-SI" sz="4400" b="1">
                <a:solidFill>
                  <a:schemeClr val="bg1"/>
                </a:solidFill>
                <a:latin typeface="Auto 1 Lt LF"/>
                <a:ea typeface="Segoe UI" panose="020B0502040204020203" pitchFamily="34" charset="0"/>
                <a:cs typeface="Segoe UI" panose="020B0502040204020203" pitchFamily="34" charset="0"/>
              </a:rPr>
              <a:t>ODMOR</a:t>
            </a:r>
          </a:p>
        </p:txBody>
      </p:sp>
      <p:sp>
        <p:nvSpPr>
          <p:cNvPr id="2" name="Označba mesta besedila 2">
            <a:extLst>
              <a:ext uri="{FF2B5EF4-FFF2-40B4-BE49-F238E27FC236}">
                <a16:creationId xmlns:a16="http://schemas.microsoft.com/office/drawing/2014/main" id="{12FC12C0-6DFA-F923-044A-00738CB8AE51}"/>
              </a:ext>
            </a:extLst>
          </p:cNvPr>
          <p:cNvSpPr txBox="1">
            <a:spLocks/>
          </p:cNvSpPr>
          <p:nvPr/>
        </p:nvSpPr>
        <p:spPr>
          <a:xfrm>
            <a:off x="5195899" y="3933056"/>
            <a:ext cx="1800200" cy="481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lgn="ctr">
              <a:buClr>
                <a:srgbClr val="800080"/>
              </a:buClr>
              <a:buNone/>
            </a:pPr>
            <a:r>
              <a:rPr lang="sl-SI" sz="2800">
                <a:solidFill>
                  <a:srgbClr val="800080"/>
                </a:solidFill>
                <a:latin typeface="Auto 1 Lt LF"/>
                <a:ea typeface="Segoe UI" panose="020B0502040204020203" pitchFamily="34" charset="0"/>
                <a:cs typeface="Segoe UI" panose="020B0502040204020203" pitchFamily="34" charset="0"/>
              </a:rPr>
              <a:t>10 minut</a:t>
            </a:r>
          </a:p>
        </p:txBody>
      </p:sp>
    </p:spTree>
    <p:extLst>
      <p:ext uri="{BB962C8B-B14F-4D97-AF65-F5344CB8AC3E}">
        <p14:creationId xmlns:p14="http://schemas.microsoft.com/office/powerpoint/2010/main" val="104432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1091444" y="466628"/>
            <a:ext cx="10009112" cy="8021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sl-SI" sz="4400" b="1">
                <a:solidFill>
                  <a:schemeClr val="bg1"/>
                </a:solidFill>
                <a:latin typeface="Auto 1 Lt LF"/>
                <a:ea typeface="Segoe UI" panose="020B0502040204020203" pitchFamily="34" charset="0"/>
                <a:cs typeface="Segoe UI" panose="020B0502040204020203" pitchFamily="34" charset="0"/>
              </a:rPr>
              <a:t>Razvrstitev ciljev OCPS po pomembnosti</a:t>
            </a:r>
          </a:p>
        </p:txBody>
      </p:sp>
      <p:sp>
        <p:nvSpPr>
          <p:cNvPr id="3" name="PoljeZBesedilom 2">
            <a:extLst>
              <a:ext uri="{FF2B5EF4-FFF2-40B4-BE49-F238E27FC236}">
                <a16:creationId xmlns:a16="http://schemas.microsoft.com/office/drawing/2014/main" id="{59E803BC-D0F6-68E4-6371-3DF4D3705DDD}"/>
              </a:ext>
            </a:extLst>
          </p:cNvPr>
          <p:cNvSpPr txBox="1"/>
          <p:nvPr/>
        </p:nvSpPr>
        <p:spPr>
          <a:xfrm>
            <a:off x="8688288" y="2767280"/>
            <a:ext cx="3148797" cy="1323439"/>
          </a:xfrm>
          <a:prstGeom prst="rect">
            <a:avLst/>
          </a:prstGeom>
          <a:noFill/>
        </p:spPr>
        <p:txBody>
          <a:bodyPr wrap="square" rtlCol="0">
            <a:spAutoFit/>
          </a:bodyPr>
          <a:lstStyle/>
          <a:p>
            <a:pPr>
              <a:lnSpc>
                <a:spcPct val="150000"/>
              </a:lnSpc>
            </a:pPr>
            <a:r>
              <a:rPr lang="sl-SI" sz="3200">
                <a:solidFill>
                  <a:srgbClr val="CC3399"/>
                </a:solidFill>
                <a:hlinkClick r:id="rId3">
                  <a:extLst>
                    <a:ext uri="{A12FA001-AC4F-418D-AE19-62706E023703}">
                      <ahyp:hlinkClr xmlns:ahyp="http://schemas.microsoft.com/office/drawing/2018/hyperlinkcolor" val="tx"/>
                    </a:ext>
                  </a:extLst>
                </a:hlinkClick>
              </a:rPr>
              <a:t>www.slido.com</a:t>
            </a:r>
            <a:endParaRPr lang="sl-SI" sz="3200">
              <a:solidFill>
                <a:srgbClr val="CC3399"/>
              </a:solidFill>
            </a:endParaRPr>
          </a:p>
          <a:p>
            <a:r>
              <a:rPr lang="sl-SI" sz="3200">
                <a:solidFill>
                  <a:srgbClr val="CC3399"/>
                </a:solidFill>
              </a:rPr>
              <a:t>koda </a:t>
            </a:r>
            <a:r>
              <a:rPr lang="en-US" sz="3200">
                <a:solidFill>
                  <a:srgbClr val="CC3399"/>
                </a:solidFill>
              </a:rPr>
              <a:t>#1583868</a:t>
            </a:r>
            <a:endParaRPr lang="sl-SI" sz="3200">
              <a:solidFill>
                <a:srgbClr val="CC3399"/>
              </a:solidFill>
            </a:endParaRPr>
          </a:p>
        </p:txBody>
      </p:sp>
      <p:pic>
        <p:nvPicPr>
          <p:cNvPr id="6" name="Slika 5" descr="Slika, ki vsebuje besede vzorec, kvadrat, grafika, piksel&#10;&#10;Opis je samodejno ustvarjen">
            <a:extLst>
              <a:ext uri="{FF2B5EF4-FFF2-40B4-BE49-F238E27FC236}">
                <a16:creationId xmlns:a16="http://schemas.microsoft.com/office/drawing/2014/main" id="{0ED17B79-0CD3-F984-92E3-0EA56469F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602" y="2132856"/>
            <a:ext cx="3148796" cy="3148796"/>
          </a:xfrm>
          <a:prstGeom prst="rect">
            <a:avLst/>
          </a:prstGeom>
        </p:spPr>
      </p:pic>
      <p:sp>
        <p:nvSpPr>
          <p:cNvPr id="8" name="Označba mesta za vsebino 2">
            <a:extLst>
              <a:ext uri="{FF2B5EF4-FFF2-40B4-BE49-F238E27FC236}">
                <a16:creationId xmlns:a16="http://schemas.microsoft.com/office/drawing/2014/main" id="{4092E1B4-6586-678E-938A-39AA35F6F624}"/>
              </a:ext>
            </a:extLst>
          </p:cNvPr>
          <p:cNvSpPr txBox="1">
            <a:spLocks/>
          </p:cNvSpPr>
          <p:nvPr/>
        </p:nvSpPr>
        <p:spPr>
          <a:xfrm>
            <a:off x="359529" y="1563329"/>
            <a:ext cx="3707319" cy="482804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buClr>
                <a:srgbClr val="6AA342"/>
              </a:buClr>
              <a:buFont typeface="Arial" panose="020B0604020202020204" pitchFamily="34" charset="0"/>
              <a:buNone/>
            </a:pPr>
            <a:r>
              <a:rPr lang="sl-SI" b="1" dirty="0">
                <a:solidFill>
                  <a:srgbClr val="800080"/>
                </a:solidFill>
                <a:latin typeface="Segoe UI" panose="020B0502040204020203" pitchFamily="34" charset="0"/>
                <a:ea typeface="Segoe UI" panose="020B0502040204020203" pitchFamily="34" charset="0"/>
                <a:cs typeface="Segoe UI" panose="020B0502040204020203" pitchFamily="34" charset="0"/>
              </a:rPr>
              <a:t>Obvezni državni cilji:</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Izboljšana kakovost življenja</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Znižanje emisij in toplogrednih plinov</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Bolj zdravi in aktivni prebivalci</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Dostopen prometni sistem</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Okrepljeno gospodarstvo</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Večja varnost udeležencev cestnega prometa</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Izboljšana dostopnost osnovnih storitev in aktivnosti</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Spreminjanje miselnosti o potovalnih navadah</a:t>
            </a:r>
          </a:p>
          <a:p>
            <a:pPr marL="457200" indent="-457200">
              <a:buClr>
                <a:srgbClr val="800080"/>
              </a:buClr>
              <a:buFont typeface="+mj-lt"/>
              <a:buAutoNum type="arabicPeriod"/>
            </a:pP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Izboljšanje informacij in promocija različnih načinov potovanja (JPP, </a:t>
            </a:r>
            <a:r>
              <a:rPr lang="sl-SI" dirty="0" err="1">
                <a:solidFill>
                  <a:srgbClr val="800080"/>
                </a:solidFill>
                <a:latin typeface="Segoe UI" panose="020B0502040204020203" pitchFamily="34" charset="0"/>
                <a:ea typeface="Segoe UI" panose="020B0502040204020203" pitchFamily="34" charset="0"/>
                <a:cs typeface="Segoe UI" panose="020B0502040204020203" pitchFamily="34" charset="0"/>
              </a:rPr>
              <a:t>sopotništvo</a:t>
            </a:r>
            <a:r>
              <a:rPr lang="sl-SI" dirty="0">
                <a:solidFill>
                  <a:srgbClr val="800080"/>
                </a:solidFill>
                <a:latin typeface="Segoe UI" panose="020B0502040204020203" pitchFamily="34" charset="0"/>
                <a:ea typeface="Segoe UI" panose="020B0502040204020203" pitchFamily="34" charset="0"/>
                <a:cs typeface="Segoe UI" panose="020B0502040204020203" pitchFamily="34" charset="0"/>
              </a:rPr>
              <a:t>, vlak)</a:t>
            </a:r>
          </a:p>
        </p:txBody>
      </p:sp>
    </p:spTree>
    <p:extLst>
      <p:ext uri="{BB962C8B-B14F-4D97-AF65-F5344CB8AC3E}">
        <p14:creationId xmlns:p14="http://schemas.microsoft.com/office/powerpoint/2010/main" val="68191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3375446" y="3104964"/>
            <a:ext cx="5441106" cy="64807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sl-SI" sz="4400" b="1">
                <a:solidFill>
                  <a:schemeClr val="bg1"/>
                </a:solidFill>
                <a:latin typeface="Auto 1 Lt LF"/>
                <a:ea typeface="Segoe UI" panose="020B0502040204020203" pitchFamily="34" charset="0"/>
                <a:cs typeface="Segoe UI" panose="020B0502040204020203" pitchFamily="34" charset="0"/>
              </a:rPr>
              <a:t>PREDSTAVITVE IN RAZPRAVA</a:t>
            </a:r>
          </a:p>
        </p:txBody>
      </p:sp>
      <p:sp>
        <p:nvSpPr>
          <p:cNvPr id="2" name="Označba mesta besedila 2">
            <a:extLst>
              <a:ext uri="{FF2B5EF4-FFF2-40B4-BE49-F238E27FC236}">
                <a16:creationId xmlns:a16="http://schemas.microsoft.com/office/drawing/2014/main" id="{12FC12C0-6DFA-F923-044A-00738CB8AE51}"/>
              </a:ext>
            </a:extLst>
          </p:cNvPr>
          <p:cNvSpPr txBox="1">
            <a:spLocks/>
          </p:cNvSpPr>
          <p:nvPr/>
        </p:nvSpPr>
        <p:spPr>
          <a:xfrm>
            <a:off x="5195899" y="3933056"/>
            <a:ext cx="1800200" cy="481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lgn="ctr">
              <a:buClr>
                <a:srgbClr val="800080"/>
              </a:buClr>
              <a:buNone/>
            </a:pPr>
            <a:r>
              <a:rPr lang="sl-SI" sz="2800">
                <a:solidFill>
                  <a:srgbClr val="800080"/>
                </a:solidFill>
                <a:latin typeface="Auto 1 Lt LF"/>
                <a:ea typeface="Segoe UI" panose="020B0502040204020203" pitchFamily="34" charset="0"/>
                <a:cs typeface="Segoe UI" panose="020B0502040204020203" pitchFamily="34" charset="0"/>
              </a:rPr>
              <a:t>40 minut</a:t>
            </a:r>
          </a:p>
        </p:txBody>
      </p:sp>
    </p:spTree>
    <p:extLst>
      <p:ext uri="{BB962C8B-B14F-4D97-AF65-F5344CB8AC3E}">
        <p14:creationId xmlns:p14="http://schemas.microsoft.com/office/powerpoint/2010/main" val="70492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3814285" y="374670"/>
            <a:ext cx="5427526" cy="5555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sl-SI" sz="3200" b="1">
                <a:solidFill>
                  <a:schemeClr val="bg1"/>
                </a:solidFill>
                <a:latin typeface="Auto 1 Lt LF"/>
                <a:ea typeface="Segoe UI" panose="020B0502040204020203" pitchFamily="34" charset="0"/>
                <a:cs typeface="Segoe UI" panose="020B0502040204020203" pitchFamily="34" charset="0"/>
              </a:rPr>
              <a:t>VIZIJA OCPS ČRNOMELJ 2017</a:t>
            </a:r>
          </a:p>
        </p:txBody>
      </p:sp>
      <p:sp>
        <p:nvSpPr>
          <p:cNvPr id="10" name="Označba mesta besedila 2">
            <a:extLst>
              <a:ext uri="{FF2B5EF4-FFF2-40B4-BE49-F238E27FC236}">
                <a16:creationId xmlns:a16="http://schemas.microsoft.com/office/drawing/2014/main" id="{56DD410A-437F-45D0-95A8-134DC063AF69}"/>
              </a:ext>
            </a:extLst>
          </p:cNvPr>
          <p:cNvSpPr txBox="1">
            <a:spLocks/>
          </p:cNvSpPr>
          <p:nvPr/>
        </p:nvSpPr>
        <p:spPr>
          <a:xfrm>
            <a:off x="803411" y="1268760"/>
            <a:ext cx="10585177" cy="3816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lgn="ctr">
              <a:buClr>
                <a:srgbClr val="800080"/>
              </a:buClr>
              <a:buNone/>
            </a:pPr>
            <a:r>
              <a:rPr lang="sl-SI">
                <a:solidFill>
                  <a:srgbClr val="800080"/>
                </a:solidFill>
                <a:latin typeface="Auto 1 Lt LF"/>
                <a:ea typeface="Segoe UI" panose="020B0502040204020203" pitchFamily="34" charset="0"/>
                <a:cs typeface="Segoe UI" panose="020B0502040204020203" pitchFamily="34" charset="0"/>
              </a:rPr>
              <a:t>Občina Črnomelj bo svojim občanom postopno zagotovila uravnotežen, učinkovit in sodobno oblikovan prometni sistem, ki zadovoljuje potrebe ljudi, podjetij in okolja. Z jasnimi strateškimi usmeritvami trajnostne mobilnosti, kjer bo v ospredju zmanjšana uporaba avtomobila ter spodbujanje hoje, kolesarjenja in uporaba javnega potniškega prometa bo občina Črnomelj postala prijetnejša za bivanje. Prometno načrtovanje bo osredotočeno na človeka in na zagotavljanju njegove varnosti, zdravja ter dostopnosti do posameznih območij in storitev. Do sedaj je bilo tradicionalno načrtovanje prometa osredotočeno na gradnjo infrastrukture in avtomobile. Sedaj pa se strateški stebri strategije med seboj povezujejo, dopolnjujejo in usmerjajo v učinkovite, naložbeno in </a:t>
            </a:r>
            <a:r>
              <a:rPr lang="sl-SI" err="1">
                <a:solidFill>
                  <a:srgbClr val="800080"/>
                </a:solidFill>
                <a:latin typeface="Auto 1 Lt LF"/>
                <a:ea typeface="Segoe UI" panose="020B0502040204020203" pitchFamily="34" charset="0"/>
                <a:cs typeface="Segoe UI" panose="020B0502040204020203" pitchFamily="34" charset="0"/>
              </a:rPr>
              <a:t>okoljsko</a:t>
            </a:r>
            <a:r>
              <a:rPr lang="sl-SI">
                <a:solidFill>
                  <a:srgbClr val="800080"/>
                </a:solidFill>
                <a:latin typeface="Auto 1 Lt LF"/>
                <a:ea typeface="Segoe UI" panose="020B0502040204020203" pitchFamily="34" charset="0"/>
                <a:cs typeface="Segoe UI" panose="020B0502040204020203" pitchFamily="34" charset="0"/>
              </a:rPr>
              <a:t> manj sporne izboljšave, ki so v prvi vrsti osredotočene na človeka. </a:t>
            </a:r>
          </a:p>
        </p:txBody>
      </p:sp>
      <p:pic>
        <p:nvPicPr>
          <p:cNvPr id="7" name="Slika 6">
            <a:extLst>
              <a:ext uri="{FF2B5EF4-FFF2-40B4-BE49-F238E27FC236}">
                <a16:creationId xmlns:a16="http://schemas.microsoft.com/office/drawing/2014/main" id="{C449F0E0-F3A2-27BA-F1E0-4DEB9E9615E4}"/>
              </a:ext>
            </a:extLst>
          </p:cNvPr>
          <p:cNvPicPr>
            <a:picLocks noChangeAspect="1"/>
          </p:cNvPicPr>
          <p:nvPr/>
        </p:nvPicPr>
        <p:blipFill>
          <a:blip r:embed="rId3"/>
          <a:stretch>
            <a:fillRect/>
          </a:stretch>
        </p:blipFill>
        <p:spPr>
          <a:xfrm>
            <a:off x="880163" y="3937112"/>
            <a:ext cx="2666373" cy="2520000"/>
          </a:xfrm>
          <a:prstGeom prst="rect">
            <a:avLst/>
          </a:prstGeom>
        </p:spPr>
      </p:pic>
      <p:pic>
        <p:nvPicPr>
          <p:cNvPr id="9" name="Slika 8">
            <a:extLst>
              <a:ext uri="{FF2B5EF4-FFF2-40B4-BE49-F238E27FC236}">
                <a16:creationId xmlns:a16="http://schemas.microsoft.com/office/drawing/2014/main" id="{0BA4914C-319D-F2C9-C94E-2E2086D28C2C}"/>
              </a:ext>
            </a:extLst>
          </p:cNvPr>
          <p:cNvPicPr>
            <a:picLocks noChangeAspect="1"/>
          </p:cNvPicPr>
          <p:nvPr/>
        </p:nvPicPr>
        <p:blipFill>
          <a:blip r:embed="rId4"/>
          <a:stretch>
            <a:fillRect/>
          </a:stretch>
        </p:blipFill>
        <p:spPr>
          <a:xfrm>
            <a:off x="8589233" y="3929472"/>
            <a:ext cx="2805283" cy="2520000"/>
          </a:xfrm>
          <a:prstGeom prst="rect">
            <a:avLst/>
          </a:prstGeom>
        </p:spPr>
      </p:pic>
      <p:pic>
        <p:nvPicPr>
          <p:cNvPr id="12" name="Slika 11">
            <a:extLst>
              <a:ext uri="{FF2B5EF4-FFF2-40B4-BE49-F238E27FC236}">
                <a16:creationId xmlns:a16="http://schemas.microsoft.com/office/drawing/2014/main" id="{7A3B87FD-753D-EB0B-17E3-E58D911D6033}"/>
              </a:ext>
            </a:extLst>
          </p:cNvPr>
          <p:cNvPicPr>
            <a:picLocks noChangeAspect="1"/>
          </p:cNvPicPr>
          <p:nvPr/>
        </p:nvPicPr>
        <p:blipFill>
          <a:blip r:embed="rId5"/>
          <a:stretch>
            <a:fillRect/>
          </a:stretch>
        </p:blipFill>
        <p:spPr>
          <a:xfrm>
            <a:off x="4344512" y="3929472"/>
            <a:ext cx="3346513" cy="2520000"/>
          </a:xfrm>
          <a:prstGeom prst="rect">
            <a:avLst/>
          </a:prstGeom>
        </p:spPr>
      </p:pic>
    </p:spTree>
    <p:extLst>
      <p:ext uri="{BB962C8B-B14F-4D97-AF65-F5344CB8AC3E}">
        <p14:creationId xmlns:p14="http://schemas.microsoft.com/office/powerpoint/2010/main" val="286797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3395700" y="4217"/>
            <a:ext cx="5400600" cy="936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sl-SI" sz="4400" b="1">
                <a:solidFill>
                  <a:schemeClr val="bg1"/>
                </a:solidFill>
                <a:latin typeface="Auto 1 Lt LF"/>
                <a:ea typeface="Segoe UI" panose="020B0502040204020203" pitchFamily="34" charset="0"/>
                <a:cs typeface="Segoe UI" panose="020B0502040204020203" pitchFamily="34" charset="0"/>
              </a:rPr>
              <a:t>DANAŠNJE SREČANJE</a:t>
            </a:r>
          </a:p>
        </p:txBody>
      </p:sp>
      <p:sp>
        <p:nvSpPr>
          <p:cNvPr id="10" name="Označba mesta besedila 2">
            <a:extLst>
              <a:ext uri="{FF2B5EF4-FFF2-40B4-BE49-F238E27FC236}">
                <a16:creationId xmlns:a16="http://schemas.microsoft.com/office/drawing/2014/main" id="{56DD410A-437F-45D0-95A8-134DC063AF69}"/>
              </a:ext>
            </a:extLst>
          </p:cNvPr>
          <p:cNvSpPr txBox="1">
            <a:spLocks/>
          </p:cNvSpPr>
          <p:nvPr/>
        </p:nvSpPr>
        <p:spPr>
          <a:xfrm>
            <a:off x="839416" y="2011547"/>
            <a:ext cx="9935272" cy="47628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Uvod in ključne informacije (15 minut)</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Delo v skupinah (40 minut)</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Odmor (10 minut)</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Predstavitve in razprava (40 minut)</a:t>
            </a:r>
          </a:p>
          <a:p>
            <a:pPr marL="457200" indent="-457200">
              <a:buClr>
                <a:srgbClr val="800080"/>
              </a:buClr>
              <a:buAutoNum type="arabicPeriod"/>
            </a:pPr>
            <a:r>
              <a:rPr lang="sl-SI" sz="2800">
                <a:solidFill>
                  <a:srgbClr val="800080"/>
                </a:solidFill>
                <a:latin typeface="Auto 1 Lt LF"/>
                <a:ea typeface="Segoe UI" panose="020B0502040204020203" pitchFamily="34" charset="0"/>
                <a:cs typeface="Segoe UI" panose="020B0502040204020203" pitchFamily="34" charset="0"/>
              </a:rPr>
              <a:t>Zaključek (10 minut)</a:t>
            </a:r>
          </a:p>
          <a:p>
            <a:pPr marL="457200" indent="-457200">
              <a:buClr>
                <a:srgbClr val="800080"/>
              </a:buClr>
              <a:buAutoNum type="arabicPeriod"/>
            </a:pPr>
            <a:endParaRPr lang="sl-SI" sz="2800">
              <a:solidFill>
                <a:srgbClr val="800080"/>
              </a:solidFill>
              <a:latin typeface="Auto 1 Lt LF"/>
              <a:ea typeface="Segoe UI" panose="020B0502040204020203" pitchFamily="34" charset="0"/>
              <a:cs typeface="Segoe UI" panose="020B0502040204020203" pitchFamily="34" charset="0"/>
            </a:endParaRPr>
          </a:p>
        </p:txBody>
      </p:sp>
      <p:pic>
        <p:nvPicPr>
          <p:cNvPr id="2" name="Slika 1" descr="Slika, ki vsebuje besede ura, kvarčna ura, čas, analogna ura&#10;&#10;Opis je samodejno ustvarjen">
            <a:extLst>
              <a:ext uri="{FF2B5EF4-FFF2-40B4-BE49-F238E27FC236}">
                <a16:creationId xmlns:a16="http://schemas.microsoft.com/office/drawing/2014/main" id="{449A2D4A-0405-8F62-36BF-78C9E2D8ECD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92033" y="2465029"/>
            <a:ext cx="2891913" cy="1927942"/>
          </a:xfrm>
          <a:prstGeom prst="rect">
            <a:avLst/>
          </a:prstGeom>
        </p:spPr>
      </p:pic>
    </p:spTree>
    <p:extLst>
      <p:ext uri="{BB962C8B-B14F-4D97-AF65-F5344CB8AC3E}">
        <p14:creationId xmlns:p14="http://schemas.microsoft.com/office/powerpoint/2010/main" val="115097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1B751471-D935-8920-797C-C99A6822CC97}"/>
              </a:ext>
            </a:extLst>
          </p:cNvPr>
          <p:cNvSpPr txBox="1">
            <a:spLocks/>
          </p:cNvSpPr>
          <p:nvPr/>
        </p:nvSpPr>
        <p:spPr>
          <a:xfrm>
            <a:off x="4111278" y="3046858"/>
            <a:ext cx="3969441" cy="764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sl-SI" sz="4400" b="1">
                <a:solidFill>
                  <a:schemeClr val="bg1"/>
                </a:solidFill>
                <a:latin typeface="Auto 1 Lt LF"/>
                <a:ea typeface="Segoe UI" panose="020B0502040204020203" pitchFamily="34" charset="0"/>
                <a:cs typeface="Segoe UI" panose="020B0502040204020203" pitchFamily="34" charset="0"/>
              </a:rPr>
              <a:t>ZAKLJUČEK</a:t>
            </a:r>
          </a:p>
        </p:txBody>
      </p:sp>
      <p:sp>
        <p:nvSpPr>
          <p:cNvPr id="2" name="Označba mesta besedila 2">
            <a:extLst>
              <a:ext uri="{FF2B5EF4-FFF2-40B4-BE49-F238E27FC236}">
                <a16:creationId xmlns:a16="http://schemas.microsoft.com/office/drawing/2014/main" id="{12FC12C0-6DFA-F923-044A-00738CB8AE51}"/>
              </a:ext>
            </a:extLst>
          </p:cNvPr>
          <p:cNvSpPr txBox="1">
            <a:spLocks/>
          </p:cNvSpPr>
          <p:nvPr/>
        </p:nvSpPr>
        <p:spPr>
          <a:xfrm>
            <a:off x="5195899" y="3933056"/>
            <a:ext cx="1800200" cy="481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lgn="ctr">
              <a:buClr>
                <a:srgbClr val="800080"/>
              </a:buClr>
              <a:buNone/>
            </a:pPr>
            <a:r>
              <a:rPr lang="sl-SI" sz="2800">
                <a:solidFill>
                  <a:srgbClr val="800080"/>
                </a:solidFill>
                <a:latin typeface="Auto 1 Lt LF"/>
                <a:ea typeface="Segoe UI" panose="020B0502040204020203" pitchFamily="34" charset="0"/>
                <a:cs typeface="Segoe UI" panose="020B0502040204020203" pitchFamily="34" charset="0"/>
              </a:rPr>
              <a:t>10 minut</a:t>
            </a:r>
          </a:p>
        </p:txBody>
      </p:sp>
    </p:spTree>
    <p:extLst>
      <p:ext uri="{BB962C8B-B14F-4D97-AF65-F5344CB8AC3E}">
        <p14:creationId xmlns:p14="http://schemas.microsoft.com/office/powerpoint/2010/main" val="274656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3E1E2"/>
        </a:solidFill>
        <a:effectLst/>
      </p:bgPr>
    </p:bg>
    <p:spTree>
      <p:nvGrpSpPr>
        <p:cNvPr id="1" name="">
          <a:extLst>
            <a:ext uri="{FF2B5EF4-FFF2-40B4-BE49-F238E27FC236}">
              <a16:creationId xmlns:a16="http://schemas.microsoft.com/office/drawing/2014/main" id="{3C2EC3A2-BB55-1C98-B177-ADB40269BF5C}"/>
            </a:ext>
          </a:extLst>
        </p:cNvPr>
        <p:cNvGrpSpPr/>
        <p:nvPr/>
      </p:nvGrpSpPr>
      <p:grpSpPr>
        <a:xfrm>
          <a:off x="0" y="0"/>
          <a:ext cx="0" cy="0"/>
          <a:chOff x="0" y="0"/>
          <a:chExt cx="0" cy="0"/>
        </a:xfrm>
      </p:grpSpPr>
      <p:sp>
        <p:nvSpPr>
          <p:cNvPr id="2" name="PoljeZBesedilom 1">
            <a:extLst>
              <a:ext uri="{FF2B5EF4-FFF2-40B4-BE49-F238E27FC236}">
                <a16:creationId xmlns:a16="http://schemas.microsoft.com/office/drawing/2014/main" id="{B05F5265-2B9F-91B7-F199-D0AA5F230A59}"/>
              </a:ext>
            </a:extLst>
          </p:cNvPr>
          <p:cNvSpPr txBox="1"/>
          <p:nvPr/>
        </p:nvSpPr>
        <p:spPr>
          <a:xfrm>
            <a:off x="588855" y="404664"/>
            <a:ext cx="10907745" cy="646331"/>
          </a:xfrm>
          <a:prstGeom prst="rect">
            <a:avLst/>
          </a:prstGeom>
          <a:noFill/>
          <a:ln w="19050" cmpd="dbl">
            <a:solidFill>
              <a:srgbClr val="800080"/>
            </a:solidFill>
            <a:prstDash val="solid"/>
            <a:extLst>
              <a:ext uri="{C807C97D-BFC1-408E-A445-0C87EB9F89A2}">
                <ask:lineSketchStyleProps xmlns:ask="http://schemas.microsoft.com/office/drawing/2018/sketchyshapes" sd="1219033472">
                  <a:custGeom>
                    <a:avLst/>
                    <a:gdLst>
                      <a:gd name="connsiteX0" fmla="*/ 0 w 10585176"/>
                      <a:gd name="connsiteY0" fmla="*/ 0 h 800219"/>
                      <a:gd name="connsiteX1" fmla="*/ 555722 w 10585176"/>
                      <a:gd name="connsiteY1" fmla="*/ 0 h 800219"/>
                      <a:gd name="connsiteX2" fmla="*/ 899740 w 10585176"/>
                      <a:gd name="connsiteY2" fmla="*/ 0 h 800219"/>
                      <a:gd name="connsiteX3" fmla="*/ 1773017 w 10585176"/>
                      <a:gd name="connsiteY3" fmla="*/ 0 h 800219"/>
                      <a:gd name="connsiteX4" fmla="*/ 2328739 w 10585176"/>
                      <a:gd name="connsiteY4" fmla="*/ 0 h 800219"/>
                      <a:gd name="connsiteX5" fmla="*/ 2884460 w 10585176"/>
                      <a:gd name="connsiteY5" fmla="*/ 0 h 800219"/>
                      <a:gd name="connsiteX6" fmla="*/ 3757737 w 10585176"/>
                      <a:gd name="connsiteY6" fmla="*/ 0 h 800219"/>
                      <a:gd name="connsiteX7" fmla="*/ 4207607 w 10585176"/>
                      <a:gd name="connsiteY7" fmla="*/ 0 h 800219"/>
                      <a:gd name="connsiteX8" fmla="*/ 5080884 w 10585176"/>
                      <a:gd name="connsiteY8" fmla="*/ 0 h 800219"/>
                      <a:gd name="connsiteX9" fmla="*/ 5954162 w 10585176"/>
                      <a:gd name="connsiteY9" fmla="*/ 0 h 800219"/>
                      <a:gd name="connsiteX10" fmla="*/ 6615735 w 10585176"/>
                      <a:gd name="connsiteY10" fmla="*/ 0 h 800219"/>
                      <a:gd name="connsiteX11" fmla="*/ 7489012 w 10585176"/>
                      <a:gd name="connsiteY11" fmla="*/ 0 h 800219"/>
                      <a:gd name="connsiteX12" fmla="*/ 8044734 w 10585176"/>
                      <a:gd name="connsiteY12" fmla="*/ 0 h 800219"/>
                      <a:gd name="connsiteX13" fmla="*/ 8600456 w 10585176"/>
                      <a:gd name="connsiteY13" fmla="*/ 0 h 800219"/>
                      <a:gd name="connsiteX14" fmla="*/ 9367881 w 10585176"/>
                      <a:gd name="connsiteY14" fmla="*/ 0 h 800219"/>
                      <a:gd name="connsiteX15" fmla="*/ 9923603 w 10585176"/>
                      <a:gd name="connsiteY15" fmla="*/ 0 h 800219"/>
                      <a:gd name="connsiteX16" fmla="*/ 10585176 w 10585176"/>
                      <a:gd name="connsiteY16" fmla="*/ 0 h 800219"/>
                      <a:gd name="connsiteX17" fmla="*/ 10585176 w 10585176"/>
                      <a:gd name="connsiteY17" fmla="*/ 416114 h 800219"/>
                      <a:gd name="connsiteX18" fmla="*/ 10585176 w 10585176"/>
                      <a:gd name="connsiteY18" fmla="*/ 800219 h 800219"/>
                      <a:gd name="connsiteX19" fmla="*/ 9817751 w 10585176"/>
                      <a:gd name="connsiteY19" fmla="*/ 800219 h 800219"/>
                      <a:gd name="connsiteX20" fmla="*/ 9367881 w 10585176"/>
                      <a:gd name="connsiteY20" fmla="*/ 800219 h 800219"/>
                      <a:gd name="connsiteX21" fmla="*/ 8494604 w 10585176"/>
                      <a:gd name="connsiteY21" fmla="*/ 800219 h 800219"/>
                      <a:gd name="connsiteX22" fmla="*/ 7833030 w 10585176"/>
                      <a:gd name="connsiteY22" fmla="*/ 800219 h 800219"/>
                      <a:gd name="connsiteX23" fmla="*/ 7383160 w 10585176"/>
                      <a:gd name="connsiteY23" fmla="*/ 800219 h 800219"/>
                      <a:gd name="connsiteX24" fmla="*/ 6721587 w 10585176"/>
                      <a:gd name="connsiteY24" fmla="*/ 800219 h 800219"/>
                      <a:gd name="connsiteX25" fmla="*/ 6377569 w 10585176"/>
                      <a:gd name="connsiteY25" fmla="*/ 800219 h 800219"/>
                      <a:gd name="connsiteX26" fmla="*/ 6033550 w 10585176"/>
                      <a:gd name="connsiteY26" fmla="*/ 800219 h 800219"/>
                      <a:gd name="connsiteX27" fmla="*/ 5371977 w 10585176"/>
                      <a:gd name="connsiteY27" fmla="*/ 800219 h 800219"/>
                      <a:gd name="connsiteX28" fmla="*/ 4922107 w 10585176"/>
                      <a:gd name="connsiteY28" fmla="*/ 800219 h 800219"/>
                      <a:gd name="connsiteX29" fmla="*/ 4154682 w 10585176"/>
                      <a:gd name="connsiteY29" fmla="*/ 800219 h 800219"/>
                      <a:gd name="connsiteX30" fmla="*/ 3704812 w 10585176"/>
                      <a:gd name="connsiteY30" fmla="*/ 800219 h 800219"/>
                      <a:gd name="connsiteX31" fmla="*/ 2937386 w 10585176"/>
                      <a:gd name="connsiteY31" fmla="*/ 800219 h 800219"/>
                      <a:gd name="connsiteX32" fmla="*/ 2593368 w 10585176"/>
                      <a:gd name="connsiteY32" fmla="*/ 800219 h 800219"/>
                      <a:gd name="connsiteX33" fmla="*/ 1825943 w 10585176"/>
                      <a:gd name="connsiteY33" fmla="*/ 800219 h 800219"/>
                      <a:gd name="connsiteX34" fmla="*/ 1376073 w 10585176"/>
                      <a:gd name="connsiteY34" fmla="*/ 800219 h 800219"/>
                      <a:gd name="connsiteX35" fmla="*/ 1032055 w 10585176"/>
                      <a:gd name="connsiteY35" fmla="*/ 800219 h 800219"/>
                      <a:gd name="connsiteX36" fmla="*/ 582185 w 10585176"/>
                      <a:gd name="connsiteY36" fmla="*/ 800219 h 800219"/>
                      <a:gd name="connsiteX37" fmla="*/ 0 w 10585176"/>
                      <a:gd name="connsiteY37" fmla="*/ 800219 h 800219"/>
                      <a:gd name="connsiteX38" fmla="*/ 0 w 10585176"/>
                      <a:gd name="connsiteY38" fmla="*/ 416114 h 800219"/>
                      <a:gd name="connsiteX39" fmla="*/ 0 w 10585176"/>
                      <a:gd name="connsiteY39"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85176" h="800219" extrusionOk="0">
                        <a:moveTo>
                          <a:pt x="0" y="0"/>
                        </a:moveTo>
                        <a:cubicBezTo>
                          <a:pt x="145271" y="9587"/>
                          <a:pt x="296130" y="-8585"/>
                          <a:pt x="555722" y="0"/>
                        </a:cubicBezTo>
                        <a:cubicBezTo>
                          <a:pt x="815314" y="8585"/>
                          <a:pt x="747984" y="-9805"/>
                          <a:pt x="899740" y="0"/>
                        </a:cubicBezTo>
                        <a:cubicBezTo>
                          <a:pt x="1051496" y="9805"/>
                          <a:pt x="1540666" y="-34908"/>
                          <a:pt x="1773017" y="0"/>
                        </a:cubicBezTo>
                        <a:cubicBezTo>
                          <a:pt x="2005368" y="34908"/>
                          <a:pt x="2128625" y="-7836"/>
                          <a:pt x="2328739" y="0"/>
                        </a:cubicBezTo>
                        <a:cubicBezTo>
                          <a:pt x="2528853" y="7836"/>
                          <a:pt x="2673940" y="11330"/>
                          <a:pt x="2884460" y="0"/>
                        </a:cubicBezTo>
                        <a:cubicBezTo>
                          <a:pt x="3094980" y="-11330"/>
                          <a:pt x="3468115" y="25040"/>
                          <a:pt x="3757737" y="0"/>
                        </a:cubicBezTo>
                        <a:cubicBezTo>
                          <a:pt x="4047359" y="-25040"/>
                          <a:pt x="4047483" y="-934"/>
                          <a:pt x="4207607" y="0"/>
                        </a:cubicBezTo>
                        <a:cubicBezTo>
                          <a:pt x="4367731" y="934"/>
                          <a:pt x="4875821" y="32967"/>
                          <a:pt x="5080884" y="0"/>
                        </a:cubicBezTo>
                        <a:cubicBezTo>
                          <a:pt x="5285947" y="-32967"/>
                          <a:pt x="5639396" y="35378"/>
                          <a:pt x="5954162" y="0"/>
                        </a:cubicBezTo>
                        <a:cubicBezTo>
                          <a:pt x="6268928" y="-35378"/>
                          <a:pt x="6438994" y="-7789"/>
                          <a:pt x="6615735" y="0"/>
                        </a:cubicBezTo>
                        <a:cubicBezTo>
                          <a:pt x="6792476" y="7789"/>
                          <a:pt x="7190044" y="39049"/>
                          <a:pt x="7489012" y="0"/>
                        </a:cubicBezTo>
                        <a:cubicBezTo>
                          <a:pt x="7787980" y="-39049"/>
                          <a:pt x="7786101" y="-15657"/>
                          <a:pt x="8044734" y="0"/>
                        </a:cubicBezTo>
                        <a:cubicBezTo>
                          <a:pt x="8303367" y="15657"/>
                          <a:pt x="8414123" y="-14436"/>
                          <a:pt x="8600456" y="0"/>
                        </a:cubicBezTo>
                        <a:cubicBezTo>
                          <a:pt x="8786789" y="14436"/>
                          <a:pt x="9110821" y="30771"/>
                          <a:pt x="9367881" y="0"/>
                        </a:cubicBezTo>
                        <a:cubicBezTo>
                          <a:pt x="9624941" y="-30771"/>
                          <a:pt x="9714399" y="19087"/>
                          <a:pt x="9923603" y="0"/>
                        </a:cubicBezTo>
                        <a:cubicBezTo>
                          <a:pt x="10132807" y="-19087"/>
                          <a:pt x="10279304" y="2586"/>
                          <a:pt x="10585176" y="0"/>
                        </a:cubicBezTo>
                        <a:cubicBezTo>
                          <a:pt x="10601655" y="133398"/>
                          <a:pt x="10580933" y="279785"/>
                          <a:pt x="10585176" y="416114"/>
                        </a:cubicBezTo>
                        <a:cubicBezTo>
                          <a:pt x="10589419" y="552443"/>
                          <a:pt x="10584878" y="719449"/>
                          <a:pt x="10585176" y="800219"/>
                        </a:cubicBezTo>
                        <a:cubicBezTo>
                          <a:pt x="10229440" y="787719"/>
                          <a:pt x="10081082" y="797442"/>
                          <a:pt x="9817751" y="800219"/>
                        </a:cubicBezTo>
                        <a:cubicBezTo>
                          <a:pt x="9554421" y="802996"/>
                          <a:pt x="9563005" y="796051"/>
                          <a:pt x="9367881" y="800219"/>
                        </a:cubicBezTo>
                        <a:cubicBezTo>
                          <a:pt x="9172757" y="804388"/>
                          <a:pt x="8854709" y="823798"/>
                          <a:pt x="8494604" y="800219"/>
                        </a:cubicBezTo>
                        <a:cubicBezTo>
                          <a:pt x="8134499" y="776640"/>
                          <a:pt x="7974160" y="797299"/>
                          <a:pt x="7833030" y="800219"/>
                        </a:cubicBezTo>
                        <a:cubicBezTo>
                          <a:pt x="7691900" y="803139"/>
                          <a:pt x="7606460" y="805288"/>
                          <a:pt x="7383160" y="800219"/>
                        </a:cubicBezTo>
                        <a:cubicBezTo>
                          <a:pt x="7159860" y="795151"/>
                          <a:pt x="6939188" y="798673"/>
                          <a:pt x="6721587" y="800219"/>
                        </a:cubicBezTo>
                        <a:cubicBezTo>
                          <a:pt x="6503986" y="801765"/>
                          <a:pt x="6511828" y="799539"/>
                          <a:pt x="6377569" y="800219"/>
                        </a:cubicBezTo>
                        <a:cubicBezTo>
                          <a:pt x="6243310" y="800899"/>
                          <a:pt x="6137689" y="815340"/>
                          <a:pt x="6033550" y="800219"/>
                        </a:cubicBezTo>
                        <a:cubicBezTo>
                          <a:pt x="5929411" y="785098"/>
                          <a:pt x="5535261" y="769421"/>
                          <a:pt x="5371977" y="800219"/>
                        </a:cubicBezTo>
                        <a:cubicBezTo>
                          <a:pt x="5208693" y="831017"/>
                          <a:pt x="5024370" y="802344"/>
                          <a:pt x="4922107" y="800219"/>
                        </a:cubicBezTo>
                        <a:cubicBezTo>
                          <a:pt x="4819844" y="798095"/>
                          <a:pt x="4329444" y="814127"/>
                          <a:pt x="4154682" y="800219"/>
                        </a:cubicBezTo>
                        <a:cubicBezTo>
                          <a:pt x="3979921" y="786311"/>
                          <a:pt x="3847017" y="789916"/>
                          <a:pt x="3704812" y="800219"/>
                        </a:cubicBezTo>
                        <a:cubicBezTo>
                          <a:pt x="3562607" y="810523"/>
                          <a:pt x="3281876" y="801577"/>
                          <a:pt x="2937386" y="800219"/>
                        </a:cubicBezTo>
                        <a:cubicBezTo>
                          <a:pt x="2592896" y="798861"/>
                          <a:pt x="2723273" y="809099"/>
                          <a:pt x="2593368" y="800219"/>
                        </a:cubicBezTo>
                        <a:cubicBezTo>
                          <a:pt x="2463463" y="791339"/>
                          <a:pt x="2136025" y="793211"/>
                          <a:pt x="1825943" y="800219"/>
                        </a:cubicBezTo>
                        <a:cubicBezTo>
                          <a:pt x="1515862" y="807227"/>
                          <a:pt x="1577254" y="800538"/>
                          <a:pt x="1376073" y="800219"/>
                        </a:cubicBezTo>
                        <a:cubicBezTo>
                          <a:pt x="1174892" y="799901"/>
                          <a:pt x="1113293" y="787279"/>
                          <a:pt x="1032055" y="800219"/>
                        </a:cubicBezTo>
                        <a:cubicBezTo>
                          <a:pt x="950817" y="813159"/>
                          <a:pt x="708911" y="817897"/>
                          <a:pt x="582185" y="800219"/>
                        </a:cubicBezTo>
                        <a:cubicBezTo>
                          <a:pt x="455459" y="782542"/>
                          <a:pt x="206963" y="800717"/>
                          <a:pt x="0" y="800219"/>
                        </a:cubicBezTo>
                        <a:cubicBezTo>
                          <a:pt x="701" y="688385"/>
                          <a:pt x="16283" y="514822"/>
                          <a:pt x="0" y="416114"/>
                        </a:cubicBezTo>
                        <a:cubicBezTo>
                          <a:pt x="-16283" y="317407"/>
                          <a:pt x="-19421" y="106174"/>
                          <a:pt x="0" y="0"/>
                        </a:cubicBezTo>
                        <a:close/>
                      </a:path>
                    </a:pathLst>
                  </a:custGeom>
                  <ask:type>
                    <ask:lineSketchNone/>
                  </ask:type>
                </ask:lineSketchStyleProps>
              </a:ext>
            </a:extLst>
          </a:ln>
        </p:spPr>
        <p:txBody>
          <a:bodyPr wrap="square">
            <a:spAutoFit/>
          </a:bodyPr>
          <a:lstStyle/>
          <a:p>
            <a:pPr rtl="0">
              <a:buClr>
                <a:srgbClr val="6AA342"/>
              </a:buClr>
            </a:pPr>
            <a:r>
              <a:rPr lang="sl-SI" sz="2000" b="1">
                <a:solidFill>
                  <a:srgbClr val="CC3399"/>
                </a:solidFill>
                <a:latin typeface="Calibri" panose="020F0502020204030204" pitchFamily="34" charset="0"/>
                <a:cs typeface="Calibri" panose="020F0502020204030204" pitchFamily="34" charset="0"/>
              </a:rPr>
              <a:t>Občinska celostna prometna strategija </a:t>
            </a:r>
            <a:r>
              <a:rPr lang="sl-SI" sz="2000">
                <a:solidFill>
                  <a:srgbClr val="CC3399"/>
                </a:solidFill>
                <a:latin typeface="Calibri" panose="020F0502020204030204" pitchFamily="34" charset="0"/>
                <a:cs typeface="Calibri" panose="020F0502020204030204" pitchFamily="34" charset="0"/>
              </a:rPr>
              <a:t>je strateški dokument, </a:t>
            </a:r>
            <a:r>
              <a:rPr lang="sl-SI" sz="1600">
                <a:solidFill>
                  <a:schemeClr val="bg1"/>
                </a:solidFill>
                <a:latin typeface="Calibri" panose="020F0502020204030204" pitchFamily="34" charset="0"/>
                <a:cs typeface="Calibri" panose="020F0502020204030204" pitchFamily="34" charset="0"/>
              </a:rPr>
              <a:t>s katerim občina opredeli </a:t>
            </a:r>
            <a:r>
              <a:rPr lang="sl-SI" sz="1600" b="1">
                <a:solidFill>
                  <a:schemeClr val="bg1"/>
                </a:solidFill>
                <a:latin typeface="Calibri" panose="020F0502020204030204" pitchFamily="34" charset="0"/>
                <a:cs typeface="Calibri" panose="020F0502020204030204" pitchFamily="34" charset="0"/>
              </a:rPr>
              <a:t>učinkovito zaporedje ukrepov</a:t>
            </a:r>
            <a:r>
              <a:rPr lang="sl-SI" sz="1600">
                <a:solidFill>
                  <a:schemeClr val="bg1"/>
                </a:solidFill>
                <a:latin typeface="Calibri" panose="020F0502020204030204" pitchFamily="34" charset="0"/>
                <a:cs typeface="Calibri" panose="020F0502020204030204" pitchFamily="34" charset="0"/>
              </a:rPr>
              <a:t> na področju prometa, ki ji pomagajo </a:t>
            </a:r>
            <a:r>
              <a:rPr lang="sl-SI" sz="1600" b="1">
                <a:solidFill>
                  <a:schemeClr val="bg1"/>
                </a:solidFill>
                <a:latin typeface="Calibri" panose="020F0502020204030204" pitchFamily="34" charset="0"/>
                <a:cs typeface="Calibri" panose="020F0502020204030204" pitchFamily="34" charset="0"/>
              </a:rPr>
              <a:t>uresničiti celostne spremembe</a:t>
            </a:r>
            <a:r>
              <a:rPr lang="sl-SI" sz="1600">
                <a:solidFill>
                  <a:schemeClr val="bg1"/>
                </a:solidFill>
                <a:latin typeface="Calibri" panose="020F0502020204030204" pitchFamily="34" charset="0"/>
                <a:cs typeface="Calibri" panose="020F0502020204030204" pitchFamily="34" charset="0"/>
              </a:rPr>
              <a:t> in posledično </a:t>
            </a:r>
            <a:r>
              <a:rPr lang="sl-SI" sz="1600" b="1">
                <a:solidFill>
                  <a:schemeClr val="bg1"/>
                </a:solidFill>
                <a:latin typeface="Calibri" panose="020F0502020204030204" pitchFamily="34" charset="0"/>
                <a:cs typeface="Calibri" panose="020F0502020204030204" pitchFamily="34" charset="0"/>
              </a:rPr>
              <a:t>boljšo kakovost bivanja.</a:t>
            </a:r>
            <a:r>
              <a:rPr lang="sl-SI" sz="1600">
                <a:solidFill>
                  <a:schemeClr val="bg1"/>
                </a:solidFill>
                <a:latin typeface="Calibri" panose="020F0502020204030204" pitchFamily="34" charset="0"/>
                <a:cs typeface="Calibri" panose="020F0502020204030204" pitchFamily="34" charset="0"/>
              </a:rPr>
              <a:t> </a:t>
            </a:r>
            <a:endParaRPr lang="sl-SI" sz="2000" b="1">
              <a:solidFill>
                <a:schemeClr val="bg1"/>
              </a:solidFill>
              <a:latin typeface="Calibri" panose="020F0502020204030204" pitchFamily="34" charset="0"/>
              <a:cs typeface="Calibri" panose="020F0502020204030204" pitchFamily="34" charset="0"/>
            </a:endParaRPr>
          </a:p>
        </p:txBody>
      </p:sp>
      <p:pic>
        <p:nvPicPr>
          <p:cNvPr id="7" name="Slika 6">
            <a:extLst>
              <a:ext uri="{FF2B5EF4-FFF2-40B4-BE49-F238E27FC236}">
                <a16:creationId xmlns:a16="http://schemas.microsoft.com/office/drawing/2014/main" id="{6E96E772-1E1F-BE00-B11E-C21AAB852BBD}"/>
              </a:ext>
            </a:extLst>
          </p:cNvPr>
          <p:cNvPicPr>
            <a:picLocks noChangeAspect="1"/>
          </p:cNvPicPr>
          <p:nvPr/>
        </p:nvPicPr>
        <p:blipFill>
          <a:blip r:embed="rId3"/>
          <a:stretch>
            <a:fillRect/>
          </a:stretch>
        </p:blipFill>
        <p:spPr>
          <a:xfrm>
            <a:off x="5956135" y="1654882"/>
            <a:ext cx="2517470" cy="3556174"/>
          </a:xfrm>
          <a:prstGeom prst="rect">
            <a:avLst/>
          </a:prstGeom>
        </p:spPr>
      </p:pic>
      <p:pic>
        <p:nvPicPr>
          <p:cNvPr id="9" name="Slika 8">
            <a:extLst>
              <a:ext uri="{FF2B5EF4-FFF2-40B4-BE49-F238E27FC236}">
                <a16:creationId xmlns:a16="http://schemas.microsoft.com/office/drawing/2014/main" id="{F99EC63F-3BC0-DB8A-AD7D-072AA3E5D65C}"/>
              </a:ext>
            </a:extLst>
          </p:cNvPr>
          <p:cNvPicPr>
            <a:picLocks noChangeAspect="1"/>
          </p:cNvPicPr>
          <p:nvPr/>
        </p:nvPicPr>
        <p:blipFill>
          <a:blip r:embed="rId4"/>
          <a:stretch>
            <a:fillRect/>
          </a:stretch>
        </p:blipFill>
        <p:spPr>
          <a:xfrm>
            <a:off x="3272495" y="1646944"/>
            <a:ext cx="2520280" cy="3556174"/>
          </a:xfrm>
          <a:prstGeom prst="rect">
            <a:avLst/>
          </a:prstGeom>
        </p:spPr>
      </p:pic>
      <p:pic>
        <p:nvPicPr>
          <p:cNvPr id="11" name="Slika 10">
            <a:extLst>
              <a:ext uri="{FF2B5EF4-FFF2-40B4-BE49-F238E27FC236}">
                <a16:creationId xmlns:a16="http://schemas.microsoft.com/office/drawing/2014/main" id="{59EB8161-4583-7FAE-3170-0CB76C799C09}"/>
              </a:ext>
            </a:extLst>
          </p:cNvPr>
          <p:cNvPicPr>
            <a:picLocks noChangeAspect="1"/>
          </p:cNvPicPr>
          <p:nvPr/>
        </p:nvPicPr>
        <p:blipFill>
          <a:blip r:embed="rId5"/>
          <a:stretch>
            <a:fillRect/>
          </a:stretch>
        </p:blipFill>
        <p:spPr>
          <a:xfrm>
            <a:off x="8636965" y="1654882"/>
            <a:ext cx="2520989" cy="3569085"/>
          </a:xfrm>
          <a:prstGeom prst="rect">
            <a:avLst/>
          </a:prstGeom>
        </p:spPr>
      </p:pic>
      <p:pic>
        <p:nvPicPr>
          <p:cNvPr id="4" name="Slika 3">
            <a:extLst>
              <a:ext uri="{FF2B5EF4-FFF2-40B4-BE49-F238E27FC236}">
                <a16:creationId xmlns:a16="http://schemas.microsoft.com/office/drawing/2014/main" id="{F7DCC476-E26E-F2C8-B07C-E1F12870BEEF}"/>
              </a:ext>
            </a:extLst>
          </p:cNvPr>
          <p:cNvPicPr>
            <a:picLocks noChangeAspect="1"/>
          </p:cNvPicPr>
          <p:nvPr/>
        </p:nvPicPr>
        <p:blipFill>
          <a:blip r:embed="rId6"/>
          <a:stretch>
            <a:fillRect/>
          </a:stretch>
        </p:blipFill>
        <p:spPr>
          <a:xfrm>
            <a:off x="588855" y="1646944"/>
            <a:ext cx="2520280" cy="3564112"/>
          </a:xfrm>
          <a:prstGeom prst="rect">
            <a:avLst/>
          </a:prstGeom>
        </p:spPr>
      </p:pic>
    </p:spTree>
    <p:extLst>
      <p:ext uri="{BB962C8B-B14F-4D97-AF65-F5344CB8AC3E}">
        <p14:creationId xmlns:p14="http://schemas.microsoft.com/office/powerpoint/2010/main" val="95296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E3E1E2"/>
        </a:solidFill>
        <a:effectLst/>
      </p:bgPr>
    </p:bg>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238FFE03-A029-68D9-E137-F378D352247E}"/>
              </a:ext>
            </a:extLst>
          </p:cNvPr>
          <p:cNvSpPr/>
          <p:nvPr/>
        </p:nvSpPr>
        <p:spPr>
          <a:xfrm>
            <a:off x="0" y="4077072"/>
            <a:ext cx="12192000" cy="2088232"/>
          </a:xfrm>
          <a:prstGeom prst="rect">
            <a:avLst/>
          </a:prstGeom>
          <a:solidFill>
            <a:srgbClr val="B49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Naslov 1">
            <a:extLst>
              <a:ext uri="{FF2B5EF4-FFF2-40B4-BE49-F238E27FC236}">
                <a16:creationId xmlns:a16="http://schemas.microsoft.com/office/drawing/2014/main" id="{1B751471-D935-8920-797C-C99A6822CC97}"/>
              </a:ext>
            </a:extLst>
          </p:cNvPr>
          <p:cNvSpPr txBox="1">
            <a:spLocks/>
          </p:cNvSpPr>
          <p:nvPr/>
        </p:nvSpPr>
        <p:spPr>
          <a:xfrm>
            <a:off x="841248" y="3429000"/>
            <a:ext cx="9601200" cy="1838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sl-SI" b="1">
                <a:solidFill>
                  <a:schemeClr val="bg1"/>
                </a:solidFill>
                <a:latin typeface="Auto 1 Lt LF"/>
                <a:ea typeface="Segoe UI" panose="020B0502040204020203" pitchFamily="34" charset="0"/>
                <a:cs typeface="Segoe UI" panose="020B0502040204020203" pitchFamily="34" charset="0"/>
              </a:rPr>
              <a:t>NAMEN</a:t>
            </a:r>
          </a:p>
        </p:txBody>
      </p:sp>
      <p:sp>
        <p:nvSpPr>
          <p:cNvPr id="10" name="Označba mesta besedila 2">
            <a:extLst>
              <a:ext uri="{FF2B5EF4-FFF2-40B4-BE49-F238E27FC236}">
                <a16:creationId xmlns:a16="http://schemas.microsoft.com/office/drawing/2014/main" id="{56DD410A-437F-45D0-95A8-134DC063AF69}"/>
              </a:ext>
            </a:extLst>
          </p:cNvPr>
          <p:cNvSpPr txBox="1">
            <a:spLocks/>
          </p:cNvSpPr>
          <p:nvPr/>
        </p:nvSpPr>
        <p:spPr>
          <a:xfrm>
            <a:off x="841248" y="5340096"/>
            <a:ext cx="9601200" cy="475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buNone/>
            </a:pPr>
            <a:r>
              <a:rPr lang="sl-SI" sz="2000" dirty="0">
                <a:latin typeface="Auto 1 Lt LF"/>
                <a:ea typeface="Segoe UI" panose="020B0502040204020203" pitchFamily="34" charset="0"/>
                <a:cs typeface="Segoe UI" panose="020B0502040204020203" pitchFamily="34" charset="0"/>
              </a:rPr>
              <a:t>Potovali bomo udobneje, živeli bomo bolje</a:t>
            </a:r>
          </a:p>
        </p:txBody>
      </p:sp>
    </p:spTree>
    <p:extLst>
      <p:ext uri="{BB962C8B-B14F-4D97-AF65-F5344CB8AC3E}">
        <p14:creationId xmlns:p14="http://schemas.microsoft.com/office/powerpoint/2010/main" val="6821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E3E1E2"/>
        </a:solidFill>
        <a:effectLst/>
      </p:bgPr>
    </p:bg>
    <p:spTree>
      <p:nvGrpSpPr>
        <p:cNvPr id="1" name=""/>
        <p:cNvGrpSpPr/>
        <p:nvPr/>
      </p:nvGrpSpPr>
      <p:grpSpPr>
        <a:xfrm>
          <a:off x="0" y="0"/>
          <a:ext cx="0" cy="0"/>
          <a:chOff x="0" y="0"/>
          <a:chExt cx="0" cy="0"/>
        </a:xfrm>
      </p:grpSpPr>
      <p:sp>
        <p:nvSpPr>
          <p:cNvPr id="3" name="Označba mesta za vsebino 2"/>
          <p:cNvSpPr>
            <a:spLocks noGrp="1"/>
          </p:cNvSpPr>
          <p:nvPr>
            <p:ph idx="1"/>
          </p:nvPr>
        </p:nvSpPr>
        <p:spPr>
          <a:xfrm>
            <a:off x="623392" y="1268760"/>
            <a:ext cx="5688632" cy="5382862"/>
          </a:xfrm>
        </p:spPr>
        <p:txBody>
          <a:bodyPr rtlCol="0">
            <a:normAutofit/>
          </a:bodyPr>
          <a:lstStyle/>
          <a:p>
            <a:pPr rtl="0">
              <a:buClr>
                <a:srgbClr val="7E5B5B"/>
              </a:buClr>
            </a:pPr>
            <a:r>
              <a:rPr lang="sl-SI" sz="2400" b="1">
                <a:solidFill>
                  <a:srgbClr val="313D34"/>
                </a:solidFill>
                <a:latin typeface="Auto 1 Lt LF"/>
                <a:ea typeface="Segoe UI" panose="020B0502040204020203" pitchFamily="34" charset="0"/>
                <a:cs typeface="Segoe UI" panose="020B0502040204020203" pitchFamily="34" charset="0"/>
              </a:rPr>
              <a:t>Sprememba potovalnih navad</a:t>
            </a:r>
            <a:r>
              <a:rPr lang="sl-SI" sz="2400">
                <a:solidFill>
                  <a:srgbClr val="313D34"/>
                </a:solidFill>
                <a:latin typeface="Auto 1 Lt LF"/>
                <a:ea typeface="Segoe UI" panose="020B0502040204020203" pitchFamily="34" charset="0"/>
                <a:cs typeface="Segoe UI" panose="020B0502040204020203" pitchFamily="34" charset="0"/>
              </a:rPr>
              <a:t> v občinah,</a:t>
            </a:r>
          </a:p>
          <a:p>
            <a:pPr rtl="0">
              <a:buClr>
                <a:srgbClr val="7E5B5B"/>
              </a:buClr>
            </a:pPr>
            <a:endParaRPr lang="sl-SI" sz="2400">
              <a:solidFill>
                <a:srgbClr val="313D34"/>
              </a:solidFill>
              <a:latin typeface="Auto 1 Lt LF"/>
              <a:ea typeface="Segoe UI" panose="020B0502040204020203" pitchFamily="34" charset="0"/>
              <a:cs typeface="Segoe UI" panose="020B0502040204020203" pitchFamily="34" charset="0"/>
            </a:endParaRPr>
          </a:p>
          <a:p>
            <a:pPr rtl="0">
              <a:buClr>
                <a:srgbClr val="7E5B5B"/>
              </a:buClr>
            </a:pPr>
            <a:r>
              <a:rPr lang="sl-SI" sz="2400" b="1">
                <a:solidFill>
                  <a:srgbClr val="313D34"/>
                </a:solidFill>
                <a:latin typeface="Auto 1 Lt LF"/>
                <a:ea typeface="Segoe UI" panose="020B0502040204020203" pitchFamily="34" charset="0"/>
                <a:cs typeface="Segoe UI" panose="020B0502040204020203" pitchFamily="34" charset="0"/>
              </a:rPr>
              <a:t>Izboljšanje pogojev </a:t>
            </a:r>
            <a:r>
              <a:rPr lang="sl-SI" sz="2400">
                <a:solidFill>
                  <a:srgbClr val="313D34"/>
                </a:solidFill>
                <a:latin typeface="Auto 1 Lt LF"/>
                <a:ea typeface="Segoe UI" panose="020B0502040204020203" pitchFamily="34" charset="0"/>
                <a:cs typeface="Segoe UI" panose="020B0502040204020203" pitchFamily="34" charset="0"/>
              </a:rPr>
              <a:t>za hojo, kolesarjenje, javni prevoz ter alternativnih oblik mobilnosti,</a:t>
            </a:r>
          </a:p>
          <a:p>
            <a:pPr rtl="0">
              <a:buClr>
                <a:srgbClr val="7E5B5B"/>
              </a:buClr>
            </a:pPr>
            <a:endParaRPr lang="sl-SI" sz="2400">
              <a:solidFill>
                <a:srgbClr val="313D34"/>
              </a:solidFill>
              <a:latin typeface="Auto 1 Lt LF"/>
              <a:ea typeface="Segoe UI" panose="020B0502040204020203" pitchFamily="34" charset="0"/>
              <a:cs typeface="Segoe UI" panose="020B0502040204020203" pitchFamily="34" charset="0"/>
            </a:endParaRPr>
          </a:p>
          <a:p>
            <a:pPr rtl="0">
              <a:buClr>
                <a:srgbClr val="7E5B5B"/>
              </a:buClr>
            </a:pPr>
            <a:r>
              <a:rPr lang="sl-SI" sz="2400" b="1">
                <a:solidFill>
                  <a:srgbClr val="313D34"/>
                </a:solidFill>
                <a:latin typeface="Auto 1 Lt LF"/>
                <a:ea typeface="Segoe UI" panose="020B0502040204020203" pitchFamily="34" charset="0"/>
                <a:cs typeface="Segoe UI" panose="020B0502040204020203" pitchFamily="34" charset="0"/>
              </a:rPr>
              <a:t>Zmanjšanje obsega motornega prometa</a:t>
            </a:r>
            <a:r>
              <a:rPr lang="sl-SI" sz="2400">
                <a:solidFill>
                  <a:srgbClr val="313D34"/>
                </a:solidFill>
                <a:latin typeface="Auto 1 Lt LF"/>
                <a:ea typeface="Segoe UI" panose="020B0502040204020203" pitchFamily="34" charset="0"/>
                <a:cs typeface="Segoe UI" panose="020B0502040204020203" pitchFamily="34" charset="0"/>
              </a:rPr>
              <a:t>.</a:t>
            </a:r>
          </a:p>
          <a:p>
            <a:pPr rtl="0"/>
            <a:endParaRPr lang="sl-SI">
              <a:solidFill>
                <a:srgbClr val="313D34"/>
              </a:solidFill>
              <a:latin typeface="Auto 1 Lt LF"/>
              <a:ea typeface="Segoe UI" panose="020B0502040204020203" pitchFamily="34" charset="0"/>
              <a:cs typeface="Segoe UI" panose="020B0502040204020203" pitchFamily="34" charset="0"/>
            </a:endParaRPr>
          </a:p>
        </p:txBody>
      </p:sp>
      <p:pic>
        <p:nvPicPr>
          <p:cNvPr id="2" name="Slika 1">
            <a:extLst>
              <a:ext uri="{FF2B5EF4-FFF2-40B4-BE49-F238E27FC236}">
                <a16:creationId xmlns:a16="http://schemas.microsoft.com/office/drawing/2014/main" id="{4CFB803B-4F7A-097C-4EFB-CE933F5E14B4}"/>
              </a:ext>
            </a:extLst>
          </p:cNvPr>
          <p:cNvPicPr>
            <a:picLocks noChangeAspect="1"/>
          </p:cNvPicPr>
          <p:nvPr/>
        </p:nvPicPr>
        <p:blipFill>
          <a:blip r:embed="rId3"/>
          <a:stretch>
            <a:fillRect/>
          </a:stretch>
        </p:blipFill>
        <p:spPr>
          <a:xfrm>
            <a:off x="7755744" y="1520788"/>
            <a:ext cx="3812864" cy="3816424"/>
          </a:xfrm>
          <a:prstGeom prst="rect">
            <a:avLst/>
          </a:prstGeom>
        </p:spPr>
      </p:pic>
    </p:spTree>
    <p:extLst>
      <p:ext uri="{BB962C8B-B14F-4D97-AF65-F5344CB8AC3E}">
        <p14:creationId xmlns:p14="http://schemas.microsoft.com/office/powerpoint/2010/main" val="209561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E3E1E2"/>
        </a:solidFill>
        <a:effectLst/>
      </p:bgPr>
    </p:bg>
    <p:spTree>
      <p:nvGrpSpPr>
        <p:cNvPr id="1" name="">
          <a:extLst>
            <a:ext uri="{FF2B5EF4-FFF2-40B4-BE49-F238E27FC236}">
              <a16:creationId xmlns:a16="http://schemas.microsoft.com/office/drawing/2014/main" id="{8E7DB1F5-5641-9439-2871-A71879A80BE4}"/>
            </a:ext>
          </a:extLst>
        </p:cNvPr>
        <p:cNvGrpSpPr/>
        <p:nvPr/>
      </p:nvGrpSpPr>
      <p:grpSpPr>
        <a:xfrm>
          <a:off x="0" y="0"/>
          <a:ext cx="0" cy="0"/>
          <a:chOff x="0" y="0"/>
          <a:chExt cx="0" cy="0"/>
        </a:xfrm>
      </p:grpSpPr>
      <p:sp>
        <p:nvSpPr>
          <p:cNvPr id="9" name="Pravokotnik 8">
            <a:extLst>
              <a:ext uri="{FF2B5EF4-FFF2-40B4-BE49-F238E27FC236}">
                <a16:creationId xmlns:a16="http://schemas.microsoft.com/office/drawing/2014/main" id="{932D76F4-B276-0B27-7012-1A29DFB9851D}"/>
              </a:ext>
            </a:extLst>
          </p:cNvPr>
          <p:cNvSpPr/>
          <p:nvPr/>
        </p:nvSpPr>
        <p:spPr>
          <a:xfrm>
            <a:off x="0" y="4077072"/>
            <a:ext cx="12192000" cy="2088232"/>
          </a:xfrm>
          <a:prstGeom prst="rect">
            <a:avLst/>
          </a:prstGeom>
          <a:solidFill>
            <a:srgbClr val="B49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Naslov 1">
            <a:extLst>
              <a:ext uri="{FF2B5EF4-FFF2-40B4-BE49-F238E27FC236}">
                <a16:creationId xmlns:a16="http://schemas.microsoft.com/office/drawing/2014/main" id="{5BFC0C0F-F8AD-C8E5-7949-F57915D6DB8D}"/>
              </a:ext>
            </a:extLst>
          </p:cNvPr>
          <p:cNvSpPr txBox="1">
            <a:spLocks/>
          </p:cNvSpPr>
          <p:nvPr/>
        </p:nvSpPr>
        <p:spPr>
          <a:xfrm>
            <a:off x="841248" y="3429000"/>
            <a:ext cx="9601200" cy="1838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sl-SI" b="1">
                <a:solidFill>
                  <a:srgbClr val="313D34"/>
                </a:solidFill>
                <a:latin typeface="Auto 1 Lt LF"/>
                <a:ea typeface="Segoe UI" panose="020B0502040204020203" pitchFamily="34" charset="0"/>
                <a:cs typeface="Segoe UI" panose="020B0502040204020203" pitchFamily="34" charset="0"/>
              </a:rPr>
              <a:t>CILJI</a:t>
            </a:r>
          </a:p>
        </p:txBody>
      </p:sp>
      <p:sp>
        <p:nvSpPr>
          <p:cNvPr id="10" name="Označba mesta besedila 2">
            <a:extLst>
              <a:ext uri="{FF2B5EF4-FFF2-40B4-BE49-F238E27FC236}">
                <a16:creationId xmlns:a16="http://schemas.microsoft.com/office/drawing/2014/main" id="{AA199422-F90D-C797-3BAF-214404BF2BD4}"/>
              </a:ext>
            </a:extLst>
          </p:cNvPr>
          <p:cNvSpPr txBox="1">
            <a:spLocks/>
          </p:cNvSpPr>
          <p:nvPr/>
        </p:nvSpPr>
        <p:spPr>
          <a:xfrm>
            <a:off x="841248" y="5340096"/>
            <a:ext cx="9601200" cy="475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buNone/>
            </a:pPr>
            <a:r>
              <a:rPr lang="sl-SI" sz="1800">
                <a:latin typeface="Auto 1 Lt LF"/>
                <a:cs typeface="Segoe UI" panose="020B0502040204020203" pitchFamily="34" charset="0"/>
              </a:rPr>
              <a:t>Celostno razumevanje in obravnava prometa</a:t>
            </a:r>
            <a:endParaRPr lang="sl-SI">
              <a:latin typeface="Auto 1 Lt LF"/>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9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E3E1E2"/>
        </a:solidFill>
        <a:effectLst/>
      </p:bgPr>
    </p:bg>
    <p:spTree>
      <p:nvGrpSpPr>
        <p:cNvPr id="1" name="">
          <a:extLst>
            <a:ext uri="{FF2B5EF4-FFF2-40B4-BE49-F238E27FC236}">
              <a16:creationId xmlns:a16="http://schemas.microsoft.com/office/drawing/2014/main" id="{07207C77-2140-2F58-B147-155EDC772C6C}"/>
            </a:ext>
          </a:extLst>
        </p:cNvPr>
        <p:cNvGrpSpPr/>
        <p:nvPr/>
      </p:nvGrpSpPr>
      <p:grpSpPr>
        <a:xfrm>
          <a:off x="0" y="0"/>
          <a:ext cx="0" cy="0"/>
          <a:chOff x="0" y="0"/>
          <a:chExt cx="0" cy="0"/>
        </a:xfrm>
      </p:grpSpPr>
      <p:sp>
        <p:nvSpPr>
          <p:cNvPr id="3" name="Označba mesta za vsebino 2">
            <a:extLst>
              <a:ext uri="{FF2B5EF4-FFF2-40B4-BE49-F238E27FC236}">
                <a16:creationId xmlns:a16="http://schemas.microsoft.com/office/drawing/2014/main" id="{6D2548B9-EA61-AB1F-B40A-170DD2DAF566}"/>
              </a:ext>
            </a:extLst>
          </p:cNvPr>
          <p:cNvSpPr>
            <a:spLocks noGrp="1"/>
          </p:cNvSpPr>
          <p:nvPr>
            <p:ph idx="1"/>
          </p:nvPr>
        </p:nvSpPr>
        <p:spPr>
          <a:xfrm>
            <a:off x="1055440" y="2269157"/>
            <a:ext cx="5239673" cy="2319685"/>
          </a:xfrm>
        </p:spPr>
        <p:txBody>
          <a:bodyPr rtlCol="0">
            <a:normAutofit/>
          </a:bodyPr>
          <a:lstStyle/>
          <a:p>
            <a:pPr rtl="0">
              <a:buClr>
                <a:srgbClr val="7E5B5B"/>
              </a:buClr>
            </a:pPr>
            <a:r>
              <a:rPr lang="sl-SI" sz="2400">
                <a:solidFill>
                  <a:srgbClr val="313D34"/>
                </a:solidFill>
                <a:latin typeface="Auto 1 Lt LF"/>
                <a:ea typeface="Segoe UI" panose="020B0502040204020203" pitchFamily="34" charset="0"/>
                <a:cs typeface="Segoe UI" panose="020B0502040204020203" pitchFamily="34" charset="0"/>
              </a:rPr>
              <a:t>Razvoj </a:t>
            </a:r>
            <a:r>
              <a:rPr lang="sl-SI" sz="2400" b="1">
                <a:solidFill>
                  <a:srgbClr val="313D34"/>
                </a:solidFill>
                <a:latin typeface="Auto 1 Lt LF"/>
                <a:ea typeface="Segoe UI" panose="020B0502040204020203" pitchFamily="34" charset="0"/>
                <a:cs typeface="Segoe UI" panose="020B0502040204020203" pitchFamily="34" charset="0"/>
              </a:rPr>
              <a:t>celostnega prometnega načrtovanja</a:t>
            </a:r>
            <a:r>
              <a:rPr lang="sl-SI" sz="2400">
                <a:solidFill>
                  <a:srgbClr val="313D34"/>
                </a:solidFill>
                <a:latin typeface="Auto 1 Lt LF"/>
                <a:ea typeface="Segoe UI" panose="020B0502040204020203" pitchFamily="34" charset="0"/>
                <a:cs typeface="Segoe UI" panose="020B0502040204020203" pitchFamily="34" charset="0"/>
              </a:rPr>
              <a:t>,</a:t>
            </a:r>
          </a:p>
          <a:p>
            <a:pPr marL="0" indent="0" rtl="0">
              <a:buClr>
                <a:srgbClr val="7E5B5B"/>
              </a:buClr>
              <a:buNone/>
            </a:pPr>
            <a:endParaRPr lang="sl-SI" sz="2400">
              <a:solidFill>
                <a:srgbClr val="313D34"/>
              </a:solidFill>
              <a:latin typeface="Auto 1 Lt LF"/>
              <a:ea typeface="Segoe UI" panose="020B0502040204020203" pitchFamily="34" charset="0"/>
              <a:cs typeface="Segoe UI" panose="020B0502040204020203" pitchFamily="34" charset="0"/>
            </a:endParaRPr>
          </a:p>
          <a:p>
            <a:pPr rtl="0">
              <a:buClr>
                <a:srgbClr val="7E5B5B"/>
              </a:buClr>
            </a:pPr>
            <a:r>
              <a:rPr lang="sl-SI" sz="2400">
                <a:solidFill>
                  <a:srgbClr val="313D34"/>
                </a:solidFill>
                <a:latin typeface="Auto 1 Lt LF"/>
                <a:ea typeface="Segoe UI" panose="020B0502040204020203" pitchFamily="34" charset="0"/>
                <a:cs typeface="Segoe UI" panose="020B0502040204020203" pitchFamily="34" charset="0"/>
              </a:rPr>
              <a:t>Usmerjanje skupnosti k razvoju </a:t>
            </a:r>
            <a:r>
              <a:rPr lang="sl-SI" sz="2400" b="1">
                <a:solidFill>
                  <a:srgbClr val="313D34"/>
                </a:solidFill>
                <a:latin typeface="Auto 1 Lt LF"/>
                <a:ea typeface="Segoe UI" panose="020B0502040204020203" pitchFamily="34" charset="0"/>
                <a:cs typeface="Segoe UI" panose="020B0502040204020203" pitchFamily="34" charset="0"/>
              </a:rPr>
              <a:t>trajnostnega prometa</a:t>
            </a:r>
            <a:r>
              <a:rPr lang="sl-SI" sz="2400">
                <a:solidFill>
                  <a:srgbClr val="313D34"/>
                </a:solidFill>
                <a:latin typeface="Auto 1 Lt LF"/>
                <a:ea typeface="Segoe UI" panose="020B0502040204020203" pitchFamily="34" charset="0"/>
                <a:cs typeface="Segoe UI" panose="020B0502040204020203" pitchFamily="34" charset="0"/>
              </a:rPr>
              <a:t>.</a:t>
            </a:r>
          </a:p>
          <a:p>
            <a:pPr rtl="0"/>
            <a:endParaRPr lang="sl-SI">
              <a:solidFill>
                <a:srgbClr val="313D34"/>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Slika 1">
            <a:extLst>
              <a:ext uri="{FF2B5EF4-FFF2-40B4-BE49-F238E27FC236}">
                <a16:creationId xmlns:a16="http://schemas.microsoft.com/office/drawing/2014/main" id="{A96AB24C-8314-F4C5-F006-67D8C42DE186}"/>
              </a:ext>
            </a:extLst>
          </p:cNvPr>
          <p:cNvPicPr>
            <a:picLocks noChangeAspect="1"/>
          </p:cNvPicPr>
          <p:nvPr/>
        </p:nvPicPr>
        <p:blipFill>
          <a:blip r:embed="rId3"/>
          <a:stretch>
            <a:fillRect/>
          </a:stretch>
        </p:blipFill>
        <p:spPr>
          <a:xfrm>
            <a:off x="5879976" y="548679"/>
            <a:ext cx="5739144" cy="5760639"/>
          </a:xfrm>
          <a:prstGeom prst="rect">
            <a:avLst/>
          </a:prstGeom>
        </p:spPr>
      </p:pic>
    </p:spTree>
    <p:extLst>
      <p:ext uri="{BB962C8B-B14F-4D97-AF65-F5344CB8AC3E}">
        <p14:creationId xmlns:p14="http://schemas.microsoft.com/office/powerpoint/2010/main" val="323118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AD0F573B-EC5E-7354-EB09-4411E5E0C11F}"/>
              </a:ext>
            </a:extLst>
          </p:cNvPr>
          <p:cNvSpPr>
            <a:spLocks noGrp="1"/>
          </p:cNvSpPr>
          <p:nvPr>
            <p:ph type="title"/>
          </p:nvPr>
        </p:nvSpPr>
        <p:spPr>
          <a:xfrm>
            <a:off x="838200" y="365126"/>
            <a:ext cx="10515600" cy="1145224"/>
          </a:xfrm>
        </p:spPr>
        <p:txBody>
          <a:bodyPr anchor="b">
            <a:normAutofit/>
          </a:bodyPr>
          <a:lstStyle/>
          <a:p>
            <a:r>
              <a:rPr lang="sl-SI" sz="4800">
                <a:solidFill>
                  <a:srgbClr val="800080"/>
                </a:solidFill>
              </a:rPr>
              <a:t>Izkušnje iz 2016-2017</a:t>
            </a:r>
            <a:endParaRPr lang="en-US" sz="4800">
              <a:solidFill>
                <a:srgbClr val="800080"/>
              </a:solidFill>
            </a:endParaRPr>
          </a:p>
        </p:txBody>
      </p:sp>
      <p:pic>
        <p:nvPicPr>
          <p:cNvPr id="11" name="Označba mesta vsebine 10" descr="Slika, ki vsebuje besede kopensko vozilo, kolo, na prostem, vozilo&#10;&#10;Opis je samodejno ustvarjen">
            <a:extLst>
              <a:ext uri="{FF2B5EF4-FFF2-40B4-BE49-F238E27FC236}">
                <a16:creationId xmlns:a16="http://schemas.microsoft.com/office/drawing/2014/main" id="{F62A845D-BE33-45FA-A38D-588680AB6F28}"/>
              </a:ext>
            </a:extLst>
          </p:cNvPr>
          <p:cNvPicPr>
            <a:picLocks noChangeAspect="1"/>
          </p:cNvPicPr>
          <p:nvPr/>
        </p:nvPicPr>
        <p:blipFill>
          <a:blip r:embed="rId2"/>
          <a:stretch>
            <a:fillRect/>
          </a:stretch>
        </p:blipFill>
        <p:spPr>
          <a:xfrm>
            <a:off x="6320955" y="4298769"/>
            <a:ext cx="2843021" cy="1878194"/>
          </a:xfrm>
          <a:prstGeom prst="rect">
            <a:avLst/>
          </a:prstGeom>
        </p:spPr>
      </p:pic>
      <p:pic>
        <p:nvPicPr>
          <p:cNvPr id="5" name="Slika 4" descr="Slika, ki vsebuje besede oblačila, kolo, kolo kolesa, oseba&#10;&#10;Opis je samodejno ustvarjen">
            <a:extLst>
              <a:ext uri="{FF2B5EF4-FFF2-40B4-BE49-F238E27FC236}">
                <a16:creationId xmlns:a16="http://schemas.microsoft.com/office/drawing/2014/main" id="{5D2692C5-9B1E-97A9-7C4B-4A87EB31165F}"/>
              </a:ext>
            </a:extLst>
          </p:cNvPr>
          <p:cNvPicPr>
            <a:picLocks noChangeAspect="1"/>
          </p:cNvPicPr>
          <p:nvPr/>
        </p:nvPicPr>
        <p:blipFill>
          <a:blip r:embed="rId3"/>
          <a:stretch>
            <a:fillRect/>
          </a:stretch>
        </p:blipFill>
        <p:spPr>
          <a:xfrm>
            <a:off x="2121098" y="1866240"/>
            <a:ext cx="2609522" cy="2293827"/>
          </a:xfrm>
          <a:prstGeom prst="rect">
            <a:avLst/>
          </a:prstGeom>
        </p:spPr>
      </p:pic>
      <p:pic>
        <p:nvPicPr>
          <p:cNvPr id="9" name="Slika 8" descr="Slika, ki vsebuje besede na prostem, cesta, nebo, kopensko vozilo&#10;&#10;Opis je samodejno ustvarjen">
            <a:extLst>
              <a:ext uri="{FF2B5EF4-FFF2-40B4-BE49-F238E27FC236}">
                <a16:creationId xmlns:a16="http://schemas.microsoft.com/office/drawing/2014/main" id="{D0C1C150-51CC-8256-2079-33C976685662}"/>
              </a:ext>
            </a:extLst>
          </p:cNvPr>
          <p:cNvPicPr>
            <a:picLocks noChangeAspect="1"/>
          </p:cNvPicPr>
          <p:nvPr/>
        </p:nvPicPr>
        <p:blipFill>
          <a:blip r:embed="rId4"/>
          <a:stretch>
            <a:fillRect/>
          </a:stretch>
        </p:blipFill>
        <p:spPr>
          <a:xfrm>
            <a:off x="2142971" y="4321379"/>
            <a:ext cx="2587649" cy="1732455"/>
          </a:xfrm>
          <a:prstGeom prst="rect">
            <a:avLst/>
          </a:prstGeom>
        </p:spPr>
      </p:pic>
      <p:pic>
        <p:nvPicPr>
          <p:cNvPr id="2" name="Slika 1" descr="Slika, ki vsebuje besede na prostem, drevo, cesta, vozni pas&#10;&#10;Opis je samodejno ustvarjen">
            <a:extLst>
              <a:ext uri="{FF2B5EF4-FFF2-40B4-BE49-F238E27FC236}">
                <a16:creationId xmlns:a16="http://schemas.microsoft.com/office/drawing/2014/main" id="{A21F06B0-0DA8-4B68-879B-16A717AC3BF9}"/>
              </a:ext>
            </a:extLst>
          </p:cNvPr>
          <p:cNvPicPr>
            <a:picLocks noChangeAspect="1"/>
          </p:cNvPicPr>
          <p:nvPr/>
        </p:nvPicPr>
        <p:blipFill>
          <a:blip r:embed="rId5"/>
          <a:stretch>
            <a:fillRect/>
          </a:stretch>
        </p:blipFill>
        <p:spPr>
          <a:xfrm>
            <a:off x="5691984" y="1825625"/>
            <a:ext cx="4378918" cy="2369999"/>
          </a:xfrm>
          <a:prstGeom prst="rect">
            <a:avLst/>
          </a:prstGeom>
        </p:spPr>
      </p:pic>
    </p:spTree>
    <p:extLst>
      <p:ext uri="{BB962C8B-B14F-4D97-AF65-F5344CB8AC3E}">
        <p14:creationId xmlns:p14="http://schemas.microsoft.com/office/powerpoint/2010/main" val="63192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E3E1E2"/>
        </a:solidFill>
        <a:effectLst/>
      </p:bgPr>
    </p:bg>
    <p:spTree>
      <p:nvGrpSpPr>
        <p:cNvPr id="1" name="">
          <a:extLst>
            <a:ext uri="{FF2B5EF4-FFF2-40B4-BE49-F238E27FC236}">
              <a16:creationId xmlns:a16="http://schemas.microsoft.com/office/drawing/2014/main" id="{F34143B4-4762-6E57-59B7-1E1EA39E5011}"/>
            </a:ext>
          </a:extLst>
        </p:cNvPr>
        <p:cNvGrpSpPr/>
        <p:nvPr/>
      </p:nvGrpSpPr>
      <p:grpSpPr>
        <a:xfrm>
          <a:off x="0" y="0"/>
          <a:ext cx="0" cy="0"/>
          <a:chOff x="0" y="0"/>
          <a:chExt cx="0" cy="0"/>
        </a:xfrm>
      </p:grpSpPr>
      <p:pic>
        <p:nvPicPr>
          <p:cNvPr id="3" name="Slika 2">
            <a:extLst>
              <a:ext uri="{FF2B5EF4-FFF2-40B4-BE49-F238E27FC236}">
                <a16:creationId xmlns:a16="http://schemas.microsoft.com/office/drawing/2014/main" id="{4DB5FA68-4800-EF5A-D59A-FBA1B64025A5}"/>
              </a:ext>
            </a:extLst>
          </p:cNvPr>
          <p:cNvPicPr>
            <a:picLocks noChangeAspect="1"/>
          </p:cNvPicPr>
          <p:nvPr/>
        </p:nvPicPr>
        <p:blipFill>
          <a:blip r:embed="rId3"/>
          <a:stretch>
            <a:fillRect/>
          </a:stretch>
        </p:blipFill>
        <p:spPr>
          <a:xfrm>
            <a:off x="-96688" y="0"/>
            <a:ext cx="7324475" cy="6858000"/>
          </a:xfrm>
          <a:prstGeom prst="rect">
            <a:avLst/>
          </a:prstGeom>
        </p:spPr>
      </p:pic>
      <p:sp>
        <p:nvSpPr>
          <p:cNvPr id="6" name="PoljeZBesedilom 5">
            <a:extLst>
              <a:ext uri="{FF2B5EF4-FFF2-40B4-BE49-F238E27FC236}">
                <a16:creationId xmlns:a16="http://schemas.microsoft.com/office/drawing/2014/main" id="{96C42E38-CCBD-92A5-6585-84AA0B039584}"/>
              </a:ext>
            </a:extLst>
          </p:cNvPr>
          <p:cNvSpPr txBox="1"/>
          <p:nvPr/>
        </p:nvSpPr>
        <p:spPr>
          <a:xfrm>
            <a:off x="-114313" y="0"/>
            <a:ext cx="3096344" cy="707886"/>
          </a:xfrm>
          <a:prstGeom prst="rect">
            <a:avLst/>
          </a:prstGeom>
          <a:noFill/>
        </p:spPr>
        <p:txBody>
          <a:bodyPr wrap="square">
            <a:spAutoFit/>
          </a:bodyPr>
          <a:lstStyle/>
          <a:p>
            <a:r>
              <a:rPr lang="sl-SI" sz="2000">
                <a:solidFill>
                  <a:srgbClr val="313D34"/>
                </a:solidFill>
                <a:latin typeface="Segoe UI" panose="020B0502040204020203" pitchFamily="34" charset="0"/>
                <a:cs typeface="Segoe UI" panose="020B0502040204020203" pitchFamily="34" charset="0"/>
              </a:rPr>
              <a:t>Shematska predstavitev ključnih korakov </a:t>
            </a:r>
          </a:p>
        </p:txBody>
      </p:sp>
      <p:sp>
        <p:nvSpPr>
          <p:cNvPr id="9" name="PoljeZBesedilom 8">
            <a:extLst>
              <a:ext uri="{FF2B5EF4-FFF2-40B4-BE49-F238E27FC236}">
                <a16:creationId xmlns:a16="http://schemas.microsoft.com/office/drawing/2014/main" id="{8EAB0877-43DE-C5AD-8CA4-85E7381D7380}"/>
              </a:ext>
            </a:extLst>
          </p:cNvPr>
          <p:cNvSpPr txBox="1"/>
          <p:nvPr/>
        </p:nvSpPr>
        <p:spPr>
          <a:xfrm>
            <a:off x="7608168" y="640268"/>
            <a:ext cx="4392488" cy="6186309"/>
          </a:xfrm>
          <a:prstGeom prst="rect">
            <a:avLst/>
          </a:prstGeom>
          <a:noFill/>
        </p:spPr>
        <p:txBody>
          <a:bodyPr wrap="square">
            <a:spAutoFit/>
          </a:bodyPr>
          <a:lstStyle/>
          <a:p>
            <a:pPr marL="342900" indent="-342900">
              <a:buAutoNum type="arabicPeriod"/>
            </a:pPr>
            <a:r>
              <a:rPr lang="sl-SI" sz="1800">
                <a:solidFill>
                  <a:srgbClr val="313D34"/>
                </a:solidFill>
                <a:latin typeface="Auto 1 Lt LF"/>
                <a:cs typeface="Segoe UI" panose="020B0502040204020203" pitchFamily="34" charset="0"/>
              </a:rPr>
              <a:t>Opredelitev </a:t>
            </a:r>
            <a:r>
              <a:rPr lang="sl-SI" sz="1800" b="1">
                <a:solidFill>
                  <a:srgbClr val="313D34"/>
                </a:solidFill>
                <a:latin typeface="Auto 1 Lt LF"/>
                <a:cs typeface="Segoe UI" panose="020B0502040204020203" pitchFamily="34" charset="0"/>
              </a:rPr>
              <a:t>VIZIJE IN CILJEV </a:t>
            </a:r>
            <a:r>
              <a:rPr lang="sl-SI" sz="1800">
                <a:solidFill>
                  <a:srgbClr val="313D34"/>
                </a:solidFill>
                <a:latin typeface="Auto 1 Lt LF"/>
                <a:cs typeface="Segoe UI" panose="020B0502040204020203" pitchFamily="34" charset="0"/>
              </a:rPr>
              <a:t>OBČINE na področju prometa</a:t>
            </a:r>
          </a:p>
          <a:p>
            <a:pPr marL="342900" indent="-342900">
              <a:buAutoNum type="arabicPeriod"/>
            </a:pPr>
            <a:endParaRPr lang="sl-SI" sz="1800">
              <a:solidFill>
                <a:srgbClr val="313D34"/>
              </a:solidFill>
              <a:latin typeface="Auto 1 Lt LF"/>
              <a:cs typeface="Segoe UI" panose="020B0502040204020203" pitchFamily="34" charset="0"/>
            </a:endParaRPr>
          </a:p>
          <a:p>
            <a:endParaRPr lang="sl-SI">
              <a:solidFill>
                <a:srgbClr val="313D34"/>
              </a:solidFill>
              <a:latin typeface="Auto 1 Lt LF"/>
              <a:cs typeface="Segoe UI" panose="020B0502040204020203" pitchFamily="34" charset="0"/>
            </a:endParaRPr>
          </a:p>
          <a:p>
            <a:endParaRPr lang="sl-SI">
              <a:solidFill>
                <a:srgbClr val="313D34"/>
              </a:solidFill>
              <a:latin typeface="Auto 1 Lt LF"/>
              <a:cs typeface="Segoe UI" panose="020B0502040204020203" pitchFamily="34" charset="0"/>
            </a:endParaRPr>
          </a:p>
          <a:p>
            <a:r>
              <a:rPr lang="sl-SI" sz="1800">
                <a:solidFill>
                  <a:srgbClr val="313D34"/>
                </a:solidFill>
                <a:latin typeface="Auto 1 Lt LF"/>
                <a:cs typeface="Segoe UI" panose="020B0502040204020203" pitchFamily="34" charset="0"/>
              </a:rPr>
              <a:t>2. </a:t>
            </a:r>
            <a:r>
              <a:rPr lang="sl-SI" sz="1800" b="1">
                <a:solidFill>
                  <a:srgbClr val="313D34"/>
                </a:solidFill>
                <a:latin typeface="Auto 1 Lt LF"/>
                <a:cs typeface="Segoe UI" panose="020B0502040204020203" pitchFamily="34" charset="0"/>
              </a:rPr>
              <a:t>ANALIZA </a:t>
            </a:r>
            <a:r>
              <a:rPr lang="sl-SI" sz="1800">
                <a:solidFill>
                  <a:srgbClr val="313D34"/>
                </a:solidFill>
                <a:latin typeface="Auto 1 Lt LF"/>
                <a:cs typeface="Segoe UI" panose="020B0502040204020203" pitchFamily="34" charset="0"/>
              </a:rPr>
              <a:t>OBSTOJEČEGA STANJA</a:t>
            </a:r>
          </a:p>
          <a:p>
            <a:endParaRPr lang="sl-SI">
              <a:solidFill>
                <a:srgbClr val="313D34"/>
              </a:solidFill>
              <a:latin typeface="Auto 1 Lt LF"/>
              <a:cs typeface="Segoe UI" panose="020B0502040204020203" pitchFamily="34" charset="0"/>
            </a:endParaRPr>
          </a:p>
          <a:p>
            <a:endParaRPr lang="sl-SI">
              <a:solidFill>
                <a:srgbClr val="313D34"/>
              </a:solidFill>
              <a:latin typeface="Auto 1 Lt LF"/>
              <a:cs typeface="Segoe UI" panose="020B0502040204020203" pitchFamily="34" charset="0"/>
            </a:endParaRPr>
          </a:p>
          <a:p>
            <a:endParaRPr lang="sl-SI">
              <a:solidFill>
                <a:srgbClr val="313D34"/>
              </a:solidFill>
              <a:latin typeface="Auto 1 Lt LF"/>
              <a:cs typeface="Segoe UI" panose="020B0502040204020203" pitchFamily="34" charset="0"/>
            </a:endParaRPr>
          </a:p>
          <a:p>
            <a:r>
              <a:rPr lang="sl-SI" sz="1800">
                <a:solidFill>
                  <a:srgbClr val="313D34"/>
                </a:solidFill>
                <a:latin typeface="Auto 1 Lt LF"/>
                <a:cs typeface="Segoe UI" panose="020B0502040204020203" pitchFamily="34" charset="0"/>
              </a:rPr>
              <a:t>3. </a:t>
            </a:r>
            <a:r>
              <a:rPr lang="sl-SI" sz="1800" b="1">
                <a:solidFill>
                  <a:srgbClr val="313D34"/>
                </a:solidFill>
                <a:latin typeface="Auto 1 Lt LF"/>
                <a:cs typeface="Segoe UI" panose="020B0502040204020203" pitchFamily="34" charset="0"/>
              </a:rPr>
              <a:t>UKREPI</a:t>
            </a:r>
            <a:r>
              <a:rPr lang="sl-SI" sz="1800">
                <a:solidFill>
                  <a:srgbClr val="313D34"/>
                </a:solidFill>
                <a:latin typeface="Auto 1 Lt LF"/>
                <a:cs typeface="Segoe UI" panose="020B0502040204020203" pitchFamily="34" charset="0"/>
              </a:rPr>
              <a:t> vezani na uresničevanje vizije in doseganje ciljev</a:t>
            </a:r>
            <a:endParaRPr lang="sl-SI">
              <a:solidFill>
                <a:srgbClr val="313D34"/>
              </a:solidFill>
              <a:latin typeface="Auto 1 Lt LF"/>
              <a:cs typeface="Segoe UI" panose="020B0502040204020203" pitchFamily="34" charset="0"/>
            </a:endParaRPr>
          </a:p>
          <a:p>
            <a:pPr marL="285750" indent="-285750">
              <a:buFont typeface="Arial" panose="020B0604020202020204" pitchFamily="34" charset="0"/>
              <a:buChar char="•"/>
            </a:pPr>
            <a:r>
              <a:rPr lang="sl-SI" sz="1800">
                <a:solidFill>
                  <a:srgbClr val="313D34"/>
                </a:solidFill>
                <a:latin typeface="Auto 1 Lt LF"/>
                <a:cs typeface="Segoe UI" panose="020B0502040204020203" pitchFamily="34" charset="0"/>
              </a:rPr>
              <a:t>Prednost imajo mehki ukrepi, ki ne vključujejo gradnje, in trajnostni potovalni načini, ki nadomeščajo uporabo avtomobilov!</a:t>
            </a:r>
          </a:p>
          <a:p>
            <a:endParaRPr lang="sl-SI" sz="1800">
              <a:solidFill>
                <a:srgbClr val="313D34"/>
              </a:solidFill>
              <a:latin typeface="Auto 1 Lt LF"/>
              <a:cs typeface="Segoe UI" panose="020B0502040204020203" pitchFamily="34" charset="0"/>
            </a:endParaRPr>
          </a:p>
          <a:p>
            <a:endParaRPr lang="sl-SI">
              <a:solidFill>
                <a:srgbClr val="313D34"/>
              </a:solidFill>
              <a:latin typeface="Auto 1 Lt LF"/>
              <a:cs typeface="Segoe UI" panose="020B0502040204020203" pitchFamily="34" charset="0"/>
            </a:endParaRPr>
          </a:p>
          <a:p>
            <a:endParaRPr lang="sl-SI">
              <a:solidFill>
                <a:srgbClr val="313D34"/>
              </a:solidFill>
              <a:latin typeface="Auto 1 Lt LF"/>
              <a:cs typeface="Segoe UI" panose="020B0502040204020203" pitchFamily="34" charset="0"/>
            </a:endParaRPr>
          </a:p>
          <a:p>
            <a:r>
              <a:rPr lang="sl-SI" sz="1800">
                <a:solidFill>
                  <a:srgbClr val="313D34"/>
                </a:solidFill>
                <a:latin typeface="Auto 1 Lt LF"/>
                <a:cs typeface="Segoe UI" panose="020B0502040204020203" pitchFamily="34" charset="0"/>
              </a:rPr>
              <a:t>4. </a:t>
            </a:r>
            <a:r>
              <a:rPr lang="sl-SI" sz="1800" b="1">
                <a:solidFill>
                  <a:srgbClr val="313D34"/>
                </a:solidFill>
                <a:latin typeface="Auto 1 Lt LF"/>
                <a:cs typeface="Segoe UI" panose="020B0502040204020203" pitchFamily="34" charset="0"/>
              </a:rPr>
              <a:t>VKLJUČITEV OCPS </a:t>
            </a:r>
            <a:r>
              <a:rPr lang="sl-SI" sz="1800">
                <a:solidFill>
                  <a:srgbClr val="313D34"/>
                </a:solidFill>
                <a:latin typeface="Auto 1 Lt LF"/>
                <a:cs typeface="Segoe UI" panose="020B0502040204020203" pitchFamily="34" charset="0"/>
              </a:rPr>
              <a:t>v obstoječe prostorske akte in </a:t>
            </a:r>
            <a:r>
              <a:rPr lang="sl-SI" sz="1800" b="1">
                <a:solidFill>
                  <a:srgbClr val="313D34"/>
                </a:solidFill>
                <a:latin typeface="Auto 1 Lt LF"/>
                <a:cs typeface="Segoe UI" panose="020B0502040204020203" pitchFamily="34" charset="0"/>
              </a:rPr>
              <a:t>NADGRADNJA</a:t>
            </a:r>
            <a:r>
              <a:rPr lang="sl-SI" sz="1800">
                <a:solidFill>
                  <a:srgbClr val="313D34"/>
                </a:solidFill>
                <a:latin typeface="Auto 1 Lt LF"/>
                <a:cs typeface="Segoe UI" panose="020B0502040204020203" pitchFamily="34" charset="0"/>
              </a:rPr>
              <a:t> obstoječih prometnih dokumentov.</a:t>
            </a:r>
          </a:p>
          <a:p>
            <a:endParaRPr lang="sl-SI" sz="1800">
              <a:solidFill>
                <a:srgbClr val="313D34"/>
              </a:solidFill>
              <a:latin typeface="Auto 1 Lt LF"/>
              <a:cs typeface="Segoe UI" panose="020B0502040204020203" pitchFamily="34" charset="0"/>
            </a:endParaRPr>
          </a:p>
        </p:txBody>
      </p:sp>
      <p:sp>
        <p:nvSpPr>
          <p:cNvPr id="10" name="Puščica: dol 9">
            <a:extLst>
              <a:ext uri="{FF2B5EF4-FFF2-40B4-BE49-F238E27FC236}">
                <a16:creationId xmlns:a16="http://schemas.microsoft.com/office/drawing/2014/main" id="{772B62B3-94A0-55E1-FF56-451C0EEB47FF}"/>
              </a:ext>
            </a:extLst>
          </p:cNvPr>
          <p:cNvSpPr/>
          <p:nvPr/>
        </p:nvSpPr>
        <p:spPr>
          <a:xfrm>
            <a:off x="9336360" y="1340768"/>
            <a:ext cx="583817" cy="648072"/>
          </a:xfrm>
          <a:prstGeom prst="downArrow">
            <a:avLst/>
          </a:prstGeom>
          <a:solidFill>
            <a:srgbClr val="A5739A"/>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sl-SI"/>
          </a:p>
        </p:txBody>
      </p:sp>
      <p:sp>
        <p:nvSpPr>
          <p:cNvPr id="12" name="Puščica: dol 11">
            <a:extLst>
              <a:ext uri="{FF2B5EF4-FFF2-40B4-BE49-F238E27FC236}">
                <a16:creationId xmlns:a16="http://schemas.microsoft.com/office/drawing/2014/main" id="{793F5FB0-4D06-0397-7E0A-16B645236D85}"/>
              </a:ext>
            </a:extLst>
          </p:cNvPr>
          <p:cNvSpPr/>
          <p:nvPr/>
        </p:nvSpPr>
        <p:spPr>
          <a:xfrm>
            <a:off x="9336360" y="2492896"/>
            <a:ext cx="583817" cy="648072"/>
          </a:xfrm>
          <a:prstGeom prst="downArrow">
            <a:avLst/>
          </a:prstGeom>
          <a:solidFill>
            <a:srgbClr val="A5739A"/>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sl-SI"/>
          </a:p>
        </p:txBody>
      </p:sp>
      <p:sp>
        <p:nvSpPr>
          <p:cNvPr id="13" name="Puščica: dol 12">
            <a:extLst>
              <a:ext uri="{FF2B5EF4-FFF2-40B4-BE49-F238E27FC236}">
                <a16:creationId xmlns:a16="http://schemas.microsoft.com/office/drawing/2014/main" id="{2180A814-8B14-F1F9-7D03-1EFE76C3FA01}"/>
              </a:ext>
            </a:extLst>
          </p:cNvPr>
          <p:cNvSpPr/>
          <p:nvPr/>
        </p:nvSpPr>
        <p:spPr>
          <a:xfrm>
            <a:off x="9336359" y="4869161"/>
            <a:ext cx="583817" cy="648072"/>
          </a:xfrm>
          <a:prstGeom prst="downArrow">
            <a:avLst/>
          </a:prstGeom>
          <a:solidFill>
            <a:srgbClr val="A5739A"/>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35695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KICA MESTA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0525671_TF03031010" id="{F787AE40-7BD1-4886-8B67-A32EE341723E}" vid="{372C1F7E-CD95-44B3-A396-A38074456809}"/>
    </a:ext>
  </a:extLst>
</a:theme>
</file>

<file path=ppt/theme/theme2.xml><?xml version="1.0" encoding="utf-8"?>
<a:theme xmlns:a="http://schemas.openxmlformats.org/drawingml/2006/main" name="Officeova tema">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33FC76ACA438A4394A778F30F30EAA3" ma:contentTypeVersion="14" ma:contentTypeDescription="Ustvari nov dokument." ma:contentTypeScope="" ma:versionID="62299d906fdb733a177bb2d5fe3b756f">
  <xsd:schema xmlns:xsd="http://www.w3.org/2001/XMLSchema" xmlns:xs="http://www.w3.org/2001/XMLSchema" xmlns:p="http://schemas.microsoft.com/office/2006/metadata/properties" xmlns:ns2="df1423b4-e4be-4a42-b359-912d7f15439f" xmlns:ns3="fa4051d1-cb62-4f0b-961b-fe009faed626" targetNamespace="http://schemas.microsoft.com/office/2006/metadata/properties" ma:root="true" ma:fieldsID="0d82bcf84443da3f4fc027ee2ceed9fe" ns2:_="" ns3:_="">
    <xsd:import namespace="df1423b4-e4be-4a42-b359-912d7f15439f"/>
    <xsd:import namespace="fa4051d1-cb62-4f0b-961b-fe009faed6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1423b4-e4be-4a42-b359-912d7f1543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Oznake slike" ma:readOnly="false" ma:fieldId="{5cf76f15-5ced-4ddc-b409-7134ff3c332f}" ma:taxonomyMulti="true" ma:sspId="1bca6fe4-e4b2-4e78-99bd-48a71b2596d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4051d1-cb62-4f0b-961b-fe009faed62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f780e2d-95b1-456f-90cc-f5cef1a4dddf}" ma:internalName="TaxCatchAll" ma:showField="CatchAllData" ma:web="fa4051d1-cb62-4f0b-961b-fe009faed62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V skupni rabi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7BA233-53AA-4BBE-80B9-8C61E2F78DDB}">
  <ds:schemaRefs>
    <ds:schemaRef ds:uri="df1423b4-e4be-4a42-b359-912d7f15439f"/>
    <ds:schemaRef ds:uri="fa4051d1-cb62-4f0b-961b-fe009faed6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E0E1660-98BB-4875-AAAB-DEE0AC8F40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165</TotalTime>
  <Words>766</Words>
  <Application>Microsoft Office PowerPoint</Application>
  <PresentationFormat>Širokozaslonsko</PresentationFormat>
  <Paragraphs>118</Paragraphs>
  <Slides>20</Slides>
  <Notes>19</Notes>
  <HiddenSlides>0</HiddenSlides>
  <MMClips>0</MMClips>
  <ScaleCrop>false</ScaleCrop>
  <HeadingPairs>
    <vt:vector size="6" baseType="variant">
      <vt:variant>
        <vt:lpstr>Uporabljene pisave</vt:lpstr>
      </vt:variant>
      <vt:variant>
        <vt:i4>9</vt:i4>
      </vt:variant>
      <vt:variant>
        <vt:lpstr>Tema</vt:lpstr>
      </vt:variant>
      <vt:variant>
        <vt:i4>1</vt:i4>
      </vt:variant>
      <vt:variant>
        <vt:lpstr>Naslovi diapozitivov</vt:lpstr>
      </vt:variant>
      <vt:variant>
        <vt:i4>20</vt:i4>
      </vt:variant>
    </vt:vector>
  </HeadingPairs>
  <TitlesOfParts>
    <vt:vector size="30" baseType="lpstr">
      <vt:lpstr>Arial</vt:lpstr>
      <vt:lpstr>Auto 1 Lt LF</vt:lpstr>
      <vt:lpstr>Calibri</vt:lpstr>
      <vt:lpstr>Century Schoolbook</vt:lpstr>
      <vt:lpstr>Corbel</vt:lpstr>
      <vt:lpstr>Open Sans</vt:lpstr>
      <vt:lpstr>Segoe UI</vt:lpstr>
      <vt:lpstr>Söhne</vt:lpstr>
      <vt:lpstr>Wingdings</vt:lpstr>
      <vt:lpstr>SKICA MESTA 16X9</vt:lpstr>
      <vt:lpstr>OCPS ČRNOMELJ</vt:lpstr>
      <vt:lpstr>PowerPointova predstavitev</vt:lpstr>
      <vt:lpstr>PowerPointova predstavitev</vt:lpstr>
      <vt:lpstr>PowerPointova predstavitev</vt:lpstr>
      <vt:lpstr>PowerPointova predstavitev</vt:lpstr>
      <vt:lpstr>PowerPointova predstavitev</vt:lpstr>
      <vt:lpstr>PowerPointova predstavitev</vt:lpstr>
      <vt:lpstr>Izkušnje iz 2016-2017</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Postavitev naslova</dc:title>
  <dc:creator>Lucija Gritli</dc:creator>
  <cp:lastModifiedBy>Anita Jamšek</cp:lastModifiedBy>
  <cp:revision>2</cp:revision>
  <cp:lastPrinted>2024-05-27T12:56:19Z</cp:lastPrinted>
  <dcterms:created xsi:type="dcterms:W3CDTF">2022-05-25T06:32:27Z</dcterms:created>
  <dcterms:modified xsi:type="dcterms:W3CDTF">2024-05-27T12:56:40Z</dcterms:modified>
</cp:coreProperties>
</file>